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73" r:id="rId2"/>
    <p:sldId id="258" r:id="rId3"/>
    <p:sldId id="259" r:id="rId4"/>
    <p:sldId id="275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259693"/>
    <a:srgbClr val="9900FF"/>
    <a:srgbClr val="D0F4F3"/>
    <a:srgbClr val="1B6D6B"/>
    <a:srgbClr val="51D7D4"/>
    <a:srgbClr val="33CCCC"/>
    <a:srgbClr val="ECFAF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385" autoAdjust="0"/>
    <p:restoredTop sz="94660"/>
  </p:normalViewPr>
  <p:slideViewPr>
    <p:cSldViewPr>
      <p:cViewPr>
        <p:scale>
          <a:sx n="100" d="100"/>
          <a:sy n="100" d="100"/>
        </p:scale>
        <p:origin x="12" y="12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F39C3B1B-B037-4A24-BFF7-AE9674245E12}" type="datetimeFigureOut">
              <a:rPr lang="en-US"/>
              <a:pPr/>
              <a:t>8/4/2011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0CD7A25C-100E-4290-9A4B-50A6615F918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ED41BEAE-E689-4B97-B4D0-AD2F8BA205BC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6D01D-91FA-4C75-AC66-705F0DEB0713}" type="datetimeFigureOut">
              <a:rPr lang="en-US" smtClean="0"/>
              <a:pPr/>
              <a:t>8/4/2011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1ECE1-D9AB-405E-89A6-AAA41573EA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10FD3-594F-49A6-BF2C-B7ECC7A788E0}" type="datetimeFigureOut">
              <a:rPr lang="en-US" smtClean="0"/>
              <a:pPr/>
              <a:t>8/4/2011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C654F-E3D6-416D-BDFF-B7B885FE02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4EE9C-AA7B-4BA1-898E-A9C4CE0C2C5A}" type="datetimeFigureOut">
              <a:rPr lang="en-US" smtClean="0"/>
              <a:pPr/>
              <a:t>8/4/2011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83FDD-2C09-4AB2-B802-17E9A62C06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CE6CA-DCAA-42AD-AFA9-E31216A71EB3}" type="datetimeFigureOut">
              <a:rPr lang="en-US" smtClean="0"/>
              <a:pPr/>
              <a:t>8/4/2011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8681-C331-4B46-8B31-1835D2B922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818EA-5CD8-4F46-866D-BA88D48CFFFD}" type="datetimeFigureOut">
              <a:rPr lang="en-US" smtClean="0"/>
              <a:pPr/>
              <a:t>8/4/2011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E1ACD-BD60-414B-BDFA-E6A587F6E8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32BF-6B62-4C9F-8CB4-8BBF0AF76B9A}" type="datetimeFigureOut">
              <a:rPr lang="en-US" smtClean="0"/>
              <a:pPr/>
              <a:t>8/4/2011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5F8B7-360F-4CA8-866F-A8E8CCD712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9B7A7-1107-4E87-AB72-DD27DDD07A8B}" type="datetimeFigureOut">
              <a:rPr lang="en-US" smtClean="0"/>
              <a:pPr/>
              <a:t>8/4/2011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9F500-7321-496C-A9C0-ADAE982EED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077F0-82F1-4AB6-9BD8-733C3FA63EF3}" type="datetimeFigureOut">
              <a:rPr lang="en-US" smtClean="0"/>
              <a:pPr/>
              <a:t>8/4/2011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A9770-F5B3-4E3B-8992-DB94622D5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2D8CB-92E5-48C9-B4EC-918D0A375D92}" type="datetimeFigureOut">
              <a:rPr lang="en-US" smtClean="0"/>
              <a:pPr/>
              <a:t>8/4/2011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5E088-D2B5-421D-9414-2FE56F6B14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2ACB-FA83-433E-8A00-B99E7F2EEF59}" type="datetimeFigureOut">
              <a:rPr lang="en-US" smtClean="0"/>
              <a:pPr/>
              <a:t>8/4/2011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9D026-8988-479A-A50D-E61E2596CE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2C385-C200-4032-BC67-F84236A26D4B}" type="datetimeFigureOut">
              <a:rPr lang="en-US" smtClean="0"/>
              <a:pPr/>
              <a:t>8/4/2011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F9612D3-59B5-4FC4-A8E9-EAE5E1ED67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C9DB3EF-2370-4295-8944-C9066E172AD3}" type="datetimeFigureOut">
              <a:rPr lang="en-US" smtClean="0"/>
              <a:pPr/>
              <a:t>8/4/2011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B779121-3878-4EA6-85FB-E7CD81D3FE1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rhfh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71638"/>
            <a:ext cx="8534400" cy="518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914400" y="3352800"/>
            <a:ext cx="7854696" cy="1752600"/>
          </a:xfrm>
        </p:spPr>
        <p:txBody>
          <a:bodyPr>
            <a:normAutofit fontScale="92500" lnSpcReduction="20000"/>
          </a:bodyPr>
          <a:lstStyle/>
          <a:p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PEKA TERHADAP ISU-ISU</a:t>
            </a:r>
          </a:p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 ALAM SEKITAR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3276600" y="4191000"/>
            <a:ext cx="2209800" cy="685800"/>
          </a:xfrm>
          <a:prstGeom prst="rect">
            <a:avLst/>
          </a:prstGeom>
          <a:solidFill>
            <a:srgbClr val="259693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b="1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667000" y="5105400"/>
            <a:ext cx="3657600" cy="990600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b="1">
              <a:solidFill>
                <a:srgbClr val="F8F8F8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76600" y="3733800"/>
            <a:ext cx="2209800" cy="228600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b="1">
              <a:solidFill>
                <a:srgbClr val="F8F8F8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76600" y="2743200"/>
            <a:ext cx="2209800" cy="685800"/>
          </a:xfrm>
          <a:prstGeom prst="rect">
            <a:avLst/>
          </a:prstGeom>
          <a:solidFill>
            <a:srgbClr val="259693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b="1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76600" y="1905000"/>
            <a:ext cx="2209800" cy="685800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b="1">
              <a:solidFill>
                <a:srgbClr val="F8F8F8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1271" name="Picture 3" descr="dfsf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9144000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153400" y="6400800"/>
            <a:ext cx="533400" cy="204788"/>
          </a:xfrm>
          <a:prstGeom prst="actionButtonForwardNex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273" name="TextBox 11"/>
          <p:cNvSpPr txBox="1">
            <a:spLocks noChangeArrowheads="1"/>
          </p:cNvSpPr>
          <p:nvPr/>
        </p:nvSpPr>
        <p:spPr bwMode="auto">
          <a:xfrm>
            <a:off x="3352800" y="1905000"/>
            <a:ext cx="2209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ms-MY">
                <a:solidFill>
                  <a:srgbClr val="259693"/>
                </a:solidFill>
                <a:latin typeface="Kartika" pitchFamily="18" charset="0"/>
                <a:cs typeface="Kartika" pitchFamily="18" charset="0"/>
              </a:rPr>
              <a:t>1. Penggunaan baja kimia  dan secara berlebihan </a:t>
            </a:r>
            <a:endParaRPr lang="en-US">
              <a:solidFill>
                <a:srgbClr val="259693"/>
              </a:solidFill>
              <a:latin typeface="Kartika" pitchFamily="18" charset="0"/>
              <a:cs typeface="Kartika" pitchFamily="18" charset="0"/>
            </a:endParaRPr>
          </a:p>
          <a:p>
            <a:endParaRPr lang="en-US"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81200" y="990600"/>
            <a:ext cx="49530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Monotype Corsiva" pitchFamily="66" charset="0"/>
              </a:rPr>
              <a:t>Punca-punca Pencemaran</a:t>
            </a:r>
          </a:p>
        </p:txBody>
      </p:sp>
      <p:sp>
        <p:nvSpPr>
          <p:cNvPr id="11275" name="TextBox 24"/>
          <p:cNvSpPr txBox="1">
            <a:spLocks noChangeArrowheads="1"/>
          </p:cNvSpPr>
          <p:nvPr/>
        </p:nvSpPr>
        <p:spPr bwMode="auto">
          <a:xfrm>
            <a:off x="3352800" y="2743200"/>
            <a:ext cx="2209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ms-MY">
                <a:solidFill>
                  <a:schemeClr val="bg1"/>
                </a:solidFill>
                <a:latin typeface="Kartika" pitchFamily="18" charset="0"/>
                <a:cs typeface="Kartika" pitchFamily="18" charset="0"/>
              </a:rPr>
              <a:t>2. Penebangan pokok-pokok secara berleluasa </a:t>
            </a:r>
            <a:endParaRPr lang="en-US">
              <a:solidFill>
                <a:schemeClr val="bg1"/>
              </a:solidFill>
              <a:latin typeface="Kartika" pitchFamily="18" charset="0"/>
              <a:cs typeface="Kartika" pitchFamily="18" charset="0"/>
            </a:endParaRPr>
          </a:p>
        </p:txBody>
      </p:sp>
      <p:sp>
        <p:nvSpPr>
          <p:cNvPr id="11276" name="TextBox 25"/>
          <p:cNvSpPr txBox="1">
            <a:spLocks noChangeArrowheads="1"/>
          </p:cNvSpPr>
          <p:nvPr/>
        </p:nvSpPr>
        <p:spPr bwMode="auto">
          <a:xfrm>
            <a:off x="3429000" y="3657600"/>
            <a:ext cx="205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ms-MY">
                <a:solidFill>
                  <a:srgbClr val="259693"/>
                </a:solidFill>
                <a:latin typeface="Kartika" pitchFamily="18" charset="0"/>
                <a:cs typeface="Kartika" pitchFamily="18" charset="0"/>
              </a:rPr>
              <a:t>3. Pembakaran terbuka</a:t>
            </a:r>
            <a:endParaRPr lang="en-US">
              <a:latin typeface="Calibri" pitchFamily="34" charset="0"/>
            </a:endParaRPr>
          </a:p>
        </p:txBody>
      </p:sp>
      <p:sp>
        <p:nvSpPr>
          <p:cNvPr id="11277" name="TextBox 26"/>
          <p:cNvSpPr txBox="1">
            <a:spLocks noChangeArrowheads="1"/>
          </p:cNvSpPr>
          <p:nvPr/>
        </p:nvSpPr>
        <p:spPr bwMode="auto">
          <a:xfrm>
            <a:off x="2895600" y="5105400"/>
            <a:ext cx="3352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ms-MY">
                <a:solidFill>
                  <a:srgbClr val="259693"/>
                </a:solidFill>
                <a:latin typeface="Kartika" pitchFamily="18" charset="0"/>
                <a:cs typeface="Kartika" pitchFamily="18" charset="0"/>
              </a:rPr>
              <a:t>5. Pembebasan gas-gas seperti gas karbon monoksida, karbon dioksida, sulfur oksida, hidrokarbon dan lain-lain. </a:t>
            </a:r>
            <a:endParaRPr lang="en-US">
              <a:solidFill>
                <a:srgbClr val="259693"/>
              </a:solidFill>
              <a:latin typeface="Kartika" pitchFamily="18" charset="0"/>
              <a:cs typeface="Kartika" pitchFamily="18" charset="0"/>
            </a:endParaRPr>
          </a:p>
          <a:p>
            <a:endParaRPr lang="en-US">
              <a:latin typeface="Calibri" pitchFamily="34" charset="0"/>
            </a:endParaRPr>
          </a:p>
        </p:txBody>
      </p:sp>
      <p:sp>
        <p:nvSpPr>
          <p:cNvPr id="11278" name="TextBox 28"/>
          <p:cNvSpPr txBox="1">
            <a:spLocks noChangeArrowheads="1"/>
          </p:cNvSpPr>
          <p:nvPr/>
        </p:nvSpPr>
        <p:spPr bwMode="auto">
          <a:xfrm>
            <a:off x="3352800" y="4191000"/>
            <a:ext cx="2133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ms-MY">
                <a:solidFill>
                  <a:schemeClr val="bg1"/>
                </a:solidFill>
                <a:latin typeface="Kartika" pitchFamily="18" charset="0"/>
                <a:cs typeface="Kartika" pitchFamily="18" charset="0"/>
              </a:rPr>
              <a:t>4. Pembuangan sisa-sisa  toksik</a:t>
            </a:r>
            <a:endParaRPr lang="en-US">
              <a:solidFill>
                <a:schemeClr val="bg1"/>
              </a:solidFill>
              <a:latin typeface="Kartika" pitchFamily="18" charset="0"/>
              <a:cs typeface="Kartika" pitchFamily="18" charset="0"/>
            </a:endParaRPr>
          </a:p>
          <a:p>
            <a:endParaRPr lang="en-US">
              <a:latin typeface="Calibri" pitchFamily="34" charset="0"/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5638800" y="2971800"/>
            <a:ext cx="266700" cy="1905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31" name="Picture 30" descr="cut_to_death_by_thejuliatheory.jpg"/>
          <p:cNvPicPr>
            <a:picLocks noChangeAspect="1"/>
          </p:cNvPicPr>
          <p:nvPr/>
        </p:nvPicPr>
        <p:blipFill>
          <a:blip r:embed="rId3"/>
          <a:srcRect t="6500" r="8000" b="6500"/>
          <a:stretch>
            <a:fillRect/>
          </a:stretch>
        </p:blipFill>
        <p:spPr>
          <a:xfrm>
            <a:off x="6096000" y="1905000"/>
            <a:ext cx="1234965" cy="15571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" name="Picture 31" descr="you_can_burn_my_memories_by_riot15.jpg"/>
          <p:cNvPicPr>
            <a:picLocks noChangeAspect="1"/>
          </p:cNvPicPr>
          <p:nvPr/>
        </p:nvPicPr>
        <p:blipFill>
          <a:blip r:embed="rId4"/>
          <a:srcRect l="10000" r="10000" b="12000"/>
          <a:stretch>
            <a:fillRect/>
          </a:stretch>
        </p:blipFill>
        <p:spPr>
          <a:xfrm>
            <a:off x="762000" y="3048000"/>
            <a:ext cx="1842655" cy="15201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3" name="Right Arrow 32"/>
          <p:cNvSpPr/>
          <p:nvPr/>
        </p:nvSpPr>
        <p:spPr>
          <a:xfrm rot="10800000">
            <a:off x="2819400" y="3733800"/>
            <a:ext cx="266700" cy="1905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34" name="Picture 33" descr="1.bmp"/>
          <p:cNvPicPr>
            <a:picLocks noChangeAspect="1"/>
          </p:cNvPicPr>
          <p:nvPr/>
        </p:nvPicPr>
        <p:blipFill>
          <a:blip r:embed="rId5"/>
          <a:srcRect l="2667" t="4444" r="1333" b="2222"/>
          <a:stretch>
            <a:fillRect/>
          </a:stretch>
        </p:blipFill>
        <p:spPr>
          <a:xfrm>
            <a:off x="6096000" y="3733800"/>
            <a:ext cx="2188029" cy="1276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5" name="Right Arrow 34"/>
          <p:cNvSpPr/>
          <p:nvPr/>
        </p:nvSpPr>
        <p:spPr>
          <a:xfrm>
            <a:off x="5638800" y="4419600"/>
            <a:ext cx="266700" cy="1905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6" name="Action Button: Forward or Next 35">
            <a:hlinkClick r:id="" action="ppaction://hlinkshowjump?jump=previousslide" highlightClick="1"/>
          </p:cNvPr>
          <p:cNvSpPr/>
          <p:nvPr/>
        </p:nvSpPr>
        <p:spPr>
          <a:xfrm rot="10800000">
            <a:off x="533400" y="6400800"/>
            <a:ext cx="533400" cy="204788"/>
          </a:xfrm>
          <a:prstGeom prst="actionButtonForwardNex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0" y="3352800"/>
            <a:ext cx="4267200" cy="3048000"/>
          </a:xfrm>
          <a:prstGeom prst="rect">
            <a:avLst/>
          </a:prstGeom>
          <a:solidFill>
            <a:srgbClr val="259693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b="1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1066800" y="1752600"/>
            <a:ext cx="7391400" cy="1371600"/>
          </a:xfrm>
          <a:prstGeom prst="homePlate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2292" name="Picture 1" descr="dfsf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9144000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ction Button: Forward or Next 2">
            <a:hlinkClick r:id="" action="ppaction://hlinkshowjump?jump=nextslide" highlightClick="1"/>
          </p:cNvPr>
          <p:cNvSpPr/>
          <p:nvPr/>
        </p:nvSpPr>
        <p:spPr>
          <a:xfrm>
            <a:off x="8001000" y="6172200"/>
            <a:ext cx="533400" cy="204788"/>
          </a:xfrm>
          <a:prstGeom prst="actionButtonForwardNex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990600"/>
            <a:ext cx="49530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Monotype Corsiva" pitchFamily="66" charset="0"/>
              </a:rPr>
              <a:t>Kesan- kesan Pencemaran</a:t>
            </a:r>
          </a:p>
        </p:txBody>
      </p:sp>
      <p:sp>
        <p:nvSpPr>
          <p:cNvPr id="12295" name="TextBox 6"/>
          <p:cNvSpPr txBox="1">
            <a:spLocks noChangeArrowheads="1"/>
          </p:cNvSpPr>
          <p:nvPr/>
        </p:nvSpPr>
        <p:spPr bwMode="auto">
          <a:xfrm>
            <a:off x="1143000" y="1828800"/>
            <a:ext cx="7239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ms-MY" sz="2400">
                <a:solidFill>
                  <a:srgbClr val="259693"/>
                </a:solidFill>
                <a:latin typeface="Kartika" pitchFamily="18" charset="0"/>
                <a:cs typeface="Kartika" pitchFamily="18" charset="0"/>
              </a:rPr>
              <a:t>Alam sekitar yang sedang mengalami kemusnahan telah membawa banyak kemudaratan kepada manusia dan hidupan tidak kira hidupan di darat ataupun di air. Antara kesan-kesannya adalah seperti berikut:</a:t>
            </a:r>
            <a:endParaRPr lang="en-US" sz="2400">
              <a:solidFill>
                <a:srgbClr val="259693"/>
              </a:solidFill>
              <a:latin typeface="Kartika" pitchFamily="18" charset="0"/>
              <a:cs typeface="Kartika" pitchFamily="18" charset="0"/>
            </a:endParaRPr>
          </a:p>
        </p:txBody>
      </p:sp>
      <p:sp>
        <p:nvSpPr>
          <p:cNvPr id="12296" name="TextBox 9"/>
          <p:cNvSpPr txBox="1">
            <a:spLocks noChangeArrowheads="1"/>
          </p:cNvSpPr>
          <p:nvPr/>
        </p:nvSpPr>
        <p:spPr bwMode="auto">
          <a:xfrm>
            <a:off x="2438400" y="3429000"/>
            <a:ext cx="44196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ms-MY" sz="2000" dirty="0">
                <a:solidFill>
                  <a:schemeClr val="bg1"/>
                </a:solidFill>
                <a:latin typeface="Kartika" pitchFamily="18" charset="0"/>
                <a:cs typeface="Kartika" pitchFamily="18" charset="0"/>
              </a:rPr>
              <a:t> Pencemaran udara dan jerebu </a:t>
            </a:r>
            <a:endParaRPr lang="en-US" sz="2000" dirty="0">
              <a:solidFill>
                <a:schemeClr val="bg1"/>
              </a:solidFill>
              <a:latin typeface="Kartika" pitchFamily="18" charset="0"/>
              <a:cs typeface="Kartika" pitchFamily="18" charset="0"/>
            </a:endParaRPr>
          </a:p>
          <a:p>
            <a:pPr>
              <a:buFont typeface="Arial" charset="0"/>
              <a:buChar char="•"/>
            </a:pPr>
            <a:r>
              <a:rPr lang="ms-MY" sz="2000" dirty="0">
                <a:solidFill>
                  <a:schemeClr val="bg1"/>
                </a:solidFill>
                <a:latin typeface="Kartika" pitchFamily="18" charset="0"/>
                <a:cs typeface="Kartika" pitchFamily="18" charset="0"/>
              </a:rPr>
              <a:t> Fenomena hujan asid </a:t>
            </a:r>
            <a:endParaRPr lang="en-US" sz="2000" dirty="0">
              <a:solidFill>
                <a:schemeClr val="bg1"/>
              </a:solidFill>
              <a:latin typeface="Kartika" pitchFamily="18" charset="0"/>
              <a:cs typeface="Kartika" pitchFamily="18" charset="0"/>
            </a:endParaRPr>
          </a:p>
          <a:p>
            <a:pPr>
              <a:buFont typeface="Arial" charset="0"/>
              <a:buChar char="•"/>
            </a:pPr>
            <a:r>
              <a:rPr lang="ms-MY" sz="2000" dirty="0">
                <a:solidFill>
                  <a:schemeClr val="bg1"/>
                </a:solidFill>
                <a:latin typeface="Kartika" pitchFamily="18" charset="0"/>
                <a:cs typeface="Kartika" pitchFamily="18" charset="0"/>
              </a:rPr>
              <a:t> Pencemaran bau </a:t>
            </a:r>
            <a:endParaRPr lang="en-US" sz="2000" dirty="0">
              <a:solidFill>
                <a:schemeClr val="bg1"/>
              </a:solidFill>
              <a:latin typeface="Kartika" pitchFamily="18" charset="0"/>
              <a:cs typeface="Kartika" pitchFamily="18" charset="0"/>
            </a:endParaRPr>
          </a:p>
          <a:p>
            <a:pPr>
              <a:buFont typeface="Arial" charset="0"/>
              <a:buChar char="•"/>
            </a:pPr>
            <a:r>
              <a:rPr lang="ms-MY" sz="2000" dirty="0">
                <a:solidFill>
                  <a:schemeClr val="bg1"/>
                </a:solidFill>
                <a:latin typeface="Kartika" pitchFamily="18" charset="0"/>
                <a:cs typeface="Kartika" pitchFamily="18" charset="0"/>
              </a:rPr>
              <a:t> Pencemaran air </a:t>
            </a:r>
            <a:endParaRPr lang="en-US" sz="2000" dirty="0">
              <a:solidFill>
                <a:schemeClr val="bg1"/>
              </a:solidFill>
              <a:latin typeface="Kartika" pitchFamily="18" charset="0"/>
              <a:cs typeface="Kartika" pitchFamily="18" charset="0"/>
            </a:endParaRPr>
          </a:p>
          <a:p>
            <a:pPr>
              <a:buFont typeface="Arial" charset="0"/>
              <a:buChar char="•"/>
            </a:pPr>
            <a:r>
              <a:rPr lang="ms-MY" sz="2000" dirty="0">
                <a:solidFill>
                  <a:schemeClr val="bg1"/>
                </a:solidFill>
                <a:latin typeface="Kartika" pitchFamily="18" charset="0"/>
                <a:cs typeface="Kartika" pitchFamily="18" charset="0"/>
              </a:rPr>
              <a:t> Kemusnahan hidupan akuatik </a:t>
            </a:r>
            <a:endParaRPr lang="en-US" sz="2000" dirty="0">
              <a:solidFill>
                <a:schemeClr val="bg1"/>
              </a:solidFill>
              <a:latin typeface="Kartika" pitchFamily="18" charset="0"/>
              <a:cs typeface="Kartika" pitchFamily="18" charset="0"/>
            </a:endParaRPr>
          </a:p>
          <a:p>
            <a:pPr>
              <a:buFont typeface="Arial" charset="0"/>
              <a:buChar char="•"/>
            </a:pPr>
            <a:r>
              <a:rPr lang="ms-MY" sz="2000" dirty="0">
                <a:solidFill>
                  <a:schemeClr val="bg1"/>
                </a:solidFill>
                <a:latin typeface="Kartika" pitchFamily="18" charset="0"/>
                <a:cs typeface="Kartika" pitchFamily="18" charset="0"/>
              </a:rPr>
              <a:t> Peningkatan suhu sekitar/pemanasan setempat </a:t>
            </a:r>
            <a:endParaRPr lang="en-US" sz="2000" dirty="0">
              <a:solidFill>
                <a:schemeClr val="bg1"/>
              </a:solidFill>
              <a:latin typeface="Kartika" pitchFamily="18" charset="0"/>
              <a:cs typeface="Kartika" pitchFamily="18" charset="0"/>
            </a:endParaRPr>
          </a:p>
          <a:p>
            <a:pPr>
              <a:buFont typeface="Arial" charset="0"/>
              <a:buChar char="•"/>
            </a:pPr>
            <a:r>
              <a:rPr lang="ms-MY" sz="2000" dirty="0">
                <a:solidFill>
                  <a:schemeClr val="bg1"/>
                </a:solidFill>
                <a:latin typeface="Kartika" pitchFamily="18" charset="0"/>
                <a:cs typeface="Kartika" pitchFamily="18" charset="0"/>
              </a:rPr>
              <a:t> Keracunan </a:t>
            </a:r>
            <a:endParaRPr lang="en-US" sz="2000" dirty="0">
              <a:solidFill>
                <a:schemeClr val="bg1"/>
              </a:solidFill>
              <a:latin typeface="Kartika" pitchFamily="18" charset="0"/>
              <a:cs typeface="Kartika" pitchFamily="18" charset="0"/>
            </a:endParaRPr>
          </a:p>
          <a:p>
            <a:pPr>
              <a:buFont typeface="Arial" charset="0"/>
              <a:buChar char="•"/>
            </a:pPr>
            <a:r>
              <a:rPr lang="ms-MY" sz="2000" dirty="0">
                <a:solidFill>
                  <a:schemeClr val="bg1"/>
                </a:solidFill>
                <a:latin typeface="Kartika" pitchFamily="18" charset="0"/>
                <a:cs typeface="Kartika" pitchFamily="18" charset="0"/>
              </a:rPr>
              <a:t> Hakisan tanah dan banjir </a:t>
            </a:r>
            <a:endParaRPr lang="en-US" sz="2000" dirty="0">
              <a:solidFill>
                <a:schemeClr val="bg1"/>
              </a:solidFill>
              <a:latin typeface="Kartika" pitchFamily="18" charset="0"/>
              <a:cs typeface="Kartika" pitchFamily="18" charset="0"/>
            </a:endParaRPr>
          </a:p>
          <a:p>
            <a:pPr>
              <a:buFont typeface="Arial" charset="0"/>
              <a:buChar char="•"/>
            </a:pPr>
            <a:r>
              <a:rPr lang="ms-MY" sz="2000" dirty="0">
                <a:solidFill>
                  <a:schemeClr val="bg1"/>
                </a:solidFill>
                <a:latin typeface="Kartika" pitchFamily="18" charset="0"/>
                <a:cs typeface="Kartika" pitchFamily="18" charset="0"/>
              </a:rPr>
              <a:t> Kesihatan terjejas</a:t>
            </a:r>
            <a:endParaRPr lang="en-US" sz="2000" dirty="0">
              <a:solidFill>
                <a:schemeClr val="bg1"/>
              </a:solidFill>
              <a:latin typeface="Kartika" pitchFamily="18" charset="0"/>
              <a:cs typeface="Kartika" pitchFamily="18" charset="0"/>
            </a:endParaRPr>
          </a:p>
          <a:p>
            <a:pPr>
              <a:buFont typeface="Arial" charset="0"/>
              <a:buChar char="•"/>
            </a:pPr>
            <a:endParaRPr lang="en-US" sz="2000" dirty="0">
              <a:solidFill>
                <a:schemeClr val="bg1"/>
              </a:solidFill>
              <a:latin typeface="Kartika" pitchFamily="18" charset="0"/>
              <a:cs typeface="Kartik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0" y="5943600"/>
            <a:ext cx="1295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Kartika" pitchFamily="18" charset="0"/>
                <a:cs typeface="Kartika" pitchFamily="18" charset="0"/>
              </a:rPr>
              <a:t>Gambar-gambar</a:t>
            </a:r>
          </a:p>
        </p:txBody>
      </p:sp>
      <p:sp>
        <p:nvSpPr>
          <p:cNvPr id="12" name="Action Button: Forward or Next 11">
            <a:hlinkClick r:id="" action="ppaction://hlinkshowjump?jump=previousslide" highlightClick="1"/>
          </p:cNvPr>
          <p:cNvSpPr/>
          <p:nvPr/>
        </p:nvSpPr>
        <p:spPr>
          <a:xfrm rot="10800000">
            <a:off x="533400" y="6400800"/>
            <a:ext cx="533400" cy="204788"/>
          </a:xfrm>
          <a:prstGeom prst="actionButtonForwardNex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 descr="dfsf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9144000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ction Button: Forward or Next 2">
            <a:hlinkClick r:id="" action="ppaction://hlinkshowjump?jump=previousslide" highlightClick="1"/>
          </p:cNvPr>
          <p:cNvSpPr/>
          <p:nvPr/>
        </p:nvSpPr>
        <p:spPr>
          <a:xfrm rot="10800000">
            <a:off x="533400" y="6400800"/>
            <a:ext cx="533400" cy="204788"/>
          </a:xfrm>
          <a:prstGeom prst="actionButtonForwardNex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8153400" y="6400800"/>
            <a:ext cx="533400" cy="204788"/>
          </a:xfrm>
          <a:prstGeom prst="actionButtonForwardNex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 descr="untitled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3352800"/>
            <a:ext cx="2019300" cy="3040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Flood_004_.jpg"/>
          <p:cNvPicPr>
            <a:picLocks noChangeAspect="1"/>
          </p:cNvPicPr>
          <p:nvPr/>
        </p:nvPicPr>
        <p:blipFill>
          <a:blip r:embed="rId4"/>
          <a:srcRect l="2693" t="3811" r="3049" b="4725"/>
          <a:stretch>
            <a:fillRect/>
          </a:stretch>
        </p:blipFill>
        <p:spPr>
          <a:xfrm>
            <a:off x="5715000" y="1371600"/>
            <a:ext cx="266700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Flood_by_kendrab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1295400"/>
            <a:ext cx="243840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Mist_by_BabyJoan.jpg"/>
          <p:cNvPicPr>
            <a:picLocks noChangeAspect="1"/>
          </p:cNvPicPr>
          <p:nvPr/>
        </p:nvPicPr>
        <p:blipFill>
          <a:blip r:embed="rId6"/>
          <a:srcRect l="8823" t="4731" r="8824" b="5115"/>
          <a:stretch>
            <a:fillRect/>
          </a:stretch>
        </p:blipFill>
        <p:spPr>
          <a:xfrm>
            <a:off x="5715000" y="3505200"/>
            <a:ext cx="1828800" cy="3070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4_dA_fish.jpg"/>
          <p:cNvPicPr>
            <a:picLocks noChangeAspect="1"/>
          </p:cNvPicPr>
          <p:nvPr/>
        </p:nvPicPr>
        <p:blipFill>
          <a:blip r:embed="rId7" cstate="print"/>
          <a:srcRect l="6250" t="3752" r="6250" b="5211"/>
          <a:stretch>
            <a:fillRect/>
          </a:stretch>
        </p:blipFill>
        <p:spPr>
          <a:xfrm>
            <a:off x="3733800" y="2209800"/>
            <a:ext cx="1684421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8200" y="2438400"/>
            <a:ext cx="3200400" cy="457200"/>
          </a:xfrm>
          <a:prstGeom prst="rect">
            <a:avLst/>
          </a:prstGeom>
          <a:solidFill>
            <a:srgbClr val="51D7D4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b="1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4339" name="Picture 1" descr="dfsf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9144000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ction Button: Forward or Next 2">
            <a:hlinkClick r:id="" action="ppaction://hlinkshowjump?jump=nextslide" highlightClick="1"/>
          </p:cNvPr>
          <p:cNvSpPr/>
          <p:nvPr/>
        </p:nvSpPr>
        <p:spPr>
          <a:xfrm>
            <a:off x="8153400" y="6400800"/>
            <a:ext cx="533400" cy="204788"/>
          </a:xfrm>
          <a:prstGeom prst="actionButtonForwardNex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990600"/>
            <a:ext cx="86106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Monotype Corsiva" pitchFamily="66" charset="0"/>
              </a:rPr>
              <a:t>Pemeliharaan dan Pemuliharaan Alam Sekitar</a:t>
            </a:r>
          </a:p>
        </p:txBody>
      </p:sp>
      <p:sp>
        <p:nvSpPr>
          <p:cNvPr id="14342" name="TextBox 5"/>
          <p:cNvSpPr txBox="1">
            <a:spLocks noChangeArrowheads="1"/>
          </p:cNvSpPr>
          <p:nvPr/>
        </p:nvSpPr>
        <p:spPr bwMode="auto">
          <a:xfrm>
            <a:off x="838200" y="2438400"/>
            <a:ext cx="33528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ms-MY" sz="2400">
                <a:solidFill>
                  <a:schemeClr val="bg1"/>
                </a:solidFill>
                <a:latin typeface="Kartika" pitchFamily="18" charset="0"/>
                <a:cs typeface="Kartika" pitchFamily="18" charset="0"/>
              </a:rPr>
              <a:t> 1. Mewujudkan hutan simpan</a:t>
            </a:r>
            <a:endParaRPr lang="en-US" sz="2400">
              <a:solidFill>
                <a:schemeClr val="bg1"/>
              </a:solidFill>
              <a:latin typeface="Kartika" pitchFamily="18" charset="0"/>
              <a:cs typeface="Kartika" pitchFamily="18" charset="0"/>
            </a:endParaRPr>
          </a:p>
          <a:p>
            <a:endParaRPr lang="en-US">
              <a:latin typeface="Calibri" pitchFamily="34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4419600" y="2590800"/>
            <a:ext cx="266700" cy="1905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7" descr="Jungle_by_WonderDook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1752600"/>
            <a:ext cx="2590800" cy="19456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Right Arrow 8"/>
          <p:cNvSpPr/>
          <p:nvPr/>
        </p:nvSpPr>
        <p:spPr>
          <a:xfrm rot="10800000">
            <a:off x="4114800" y="4953000"/>
            <a:ext cx="266700" cy="1905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00600" y="4800600"/>
            <a:ext cx="3200400" cy="457200"/>
          </a:xfrm>
          <a:prstGeom prst="rect">
            <a:avLst/>
          </a:prstGeom>
          <a:solidFill>
            <a:srgbClr val="51D7D4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b="1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347" name="TextBox 10"/>
          <p:cNvSpPr txBox="1">
            <a:spLocks noChangeArrowheads="1"/>
          </p:cNvSpPr>
          <p:nvPr/>
        </p:nvSpPr>
        <p:spPr bwMode="auto">
          <a:xfrm>
            <a:off x="4876800" y="4800600"/>
            <a:ext cx="32004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ms-MY" sz="2400">
                <a:solidFill>
                  <a:schemeClr val="bg1"/>
                </a:solidFill>
                <a:latin typeface="Kartika" pitchFamily="18" charset="0"/>
                <a:cs typeface="Kartika" pitchFamily="18" charset="0"/>
              </a:rPr>
              <a:t>2. Mewartakan taman negara</a:t>
            </a:r>
            <a:endParaRPr lang="en-US" sz="2400">
              <a:solidFill>
                <a:schemeClr val="bg1"/>
              </a:solidFill>
              <a:latin typeface="Kartika" pitchFamily="18" charset="0"/>
              <a:cs typeface="Kartika" pitchFamily="18" charset="0"/>
            </a:endParaRPr>
          </a:p>
          <a:p>
            <a:endParaRPr lang="en-US">
              <a:latin typeface="Calibri" pitchFamily="34" charset="0"/>
            </a:endParaRPr>
          </a:p>
        </p:txBody>
      </p:sp>
      <p:pic>
        <p:nvPicPr>
          <p:cNvPr id="12" name="Picture 11" descr="fh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3810000"/>
            <a:ext cx="2667000" cy="18279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Action Button: Forward or Next 12">
            <a:hlinkClick r:id="" action="ppaction://hlinkshowjump?jump=previousslide" highlightClick="1"/>
          </p:cNvPr>
          <p:cNvSpPr/>
          <p:nvPr/>
        </p:nvSpPr>
        <p:spPr>
          <a:xfrm rot="10800000">
            <a:off x="533400" y="6400800"/>
            <a:ext cx="533400" cy="204788"/>
          </a:xfrm>
          <a:prstGeom prst="actionButtonForwardNex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42411596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219200"/>
            <a:ext cx="2133600" cy="17889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363" name="Picture 1" descr="dfsfg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600"/>
            <a:ext cx="9144000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ction Button: Forward or Next 2">
            <a:hlinkClick r:id="" action="ppaction://hlinkshowjump?jump=nextslide" highlightClick="1"/>
          </p:cNvPr>
          <p:cNvSpPr/>
          <p:nvPr/>
        </p:nvSpPr>
        <p:spPr>
          <a:xfrm>
            <a:off x="8153400" y="6400800"/>
            <a:ext cx="533400" cy="204788"/>
          </a:xfrm>
          <a:prstGeom prst="actionButtonForwardNex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00600" y="5334000"/>
            <a:ext cx="3200400" cy="457200"/>
          </a:xfrm>
          <a:prstGeom prst="rect">
            <a:avLst/>
          </a:prstGeom>
          <a:solidFill>
            <a:srgbClr val="1B6D6B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b="1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3581400"/>
            <a:ext cx="3200400" cy="457200"/>
          </a:xfrm>
          <a:prstGeom prst="rect">
            <a:avLst/>
          </a:prstGeom>
          <a:solidFill>
            <a:srgbClr val="1B6D6B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b="1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67200" y="1905000"/>
            <a:ext cx="3886200" cy="457200"/>
          </a:xfrm>
          <a:prstGeom prst="rect">
            <a:avLst/>
          </a:prstGeom>
          <a:solidFill>
            <a:srgbClr val="1B6D6B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b="1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368" name="TextBox 7"/>
          <p:cNvSpPr txBox="1">
            <a:spLocks noChangeArrowheads="1"/>
          </p:cNvSpPr>
          <p:nvPr/>
        </p:nvSpPr>
        <p:spPr bwMode="auto">
          <a:xfrm>
            <a:off x="4267200" y="1905000"/>
            <a:ext cx="3810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ms-MY" sz="2400">
                <a:solidFill>
                  <a:schemeClr val="bg1"/>
                </a:solidFill>
                <a:latin typeface="Kartika" pitchFamily="18" charset="0"/>
                <a:cs typeface="Kartika" pitchFamily="18" charset="0"/>
              </a:rPr>
              <a:t>3. Penanaman semula kawasan hutan</a:t>
            </a:r>
            <a:endParaRPr lang="en-US" sz="2400">
              <a:solidFill>
                <a:schemeClr val="bg1"/>
              </a:solidFill>
              <a:latin typeface="Kartika" pitchFamily="18" charset="0"/>
              <a:cs typeface="Kartika" pitchFamily="18" charset="0"/>
            </a:endParaRPr>
          </a:p>
          <a:p>
            <a:endParaRPr lang="en-US">
              <a:latin typeface="Calibri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 rot="10800000">
            <a:off x="3810000" y="2057400"/>
            <a:ext cx="266700" cy="1905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4419600" y="3810000"/>
            <a:ext cx="266700" cy="1905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 rot="10800000">
            <a:off x="4267200" y="5486400"/>
            <a:ext cx="266700" cy="1905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5372" name="TextBox 11"/>
          <p:cNvSpPr txBox="1">
            <a:spLocks noChangeArrowheads="1"/>
          </p:cNvSpPr>
          <p:nvPr/>
        </p:nvSpPr>
        <p:spPr bwMode="auto">
          <a:xfrm>
            <a:off x="990600" y="3581400"/>
            <a:ext cx="32766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ms-MY" sz="2400">
                <a:solidFill>
                  <a:schemeClr val="bg1"/>
                </a:solidFill>
                <a:latin typeface="Kartika" pitchFamily="18" charset="0"/>
                <a:ea typeface="Times New Roman" pitchFamily="18" charset="0"/>
                <a:cs typeface="Kartika" pitchFamily="18" charset="0"/>
              </a:rPr>
              <a:t>4. Penyelidikan baka tumbuhan</a:t>
            </a:r>
          </a:p>
          <a:p>
            <a:endParaRPr lang="en-US">
              <a:latin typeface="Calibri" pitchFamily="34" charset="0"/>
              <a:ea typeface="Times New Roman" pitchFamily="18" charset="0"/>
              <a:cs typeface="Kartika" pitchFamily="18" charset="0"/>
            </a:endParaRPr>
          </a:p>
        </p:txBody>
      </p:sp>
      <p:pic>
        <p:nvPicPr>
          <p:cNvPr id="14" name="Picture 13" descr="hh.jpg"/>
          <p:cNvPicPr>
            <a:picLocks noChangeAspect="1"/>
          </p:cNvPicPr>
          <p:nvPr/>
        </p:nvPicPr>
        <p:blipFill>
          <a:blip r:embed="rId4"/>
          <a:srcRect l="3333" t="4517" r="3333" b="5149"/>
          <a:stretch>
            <a:fillRect/>
          </a:stretch>
        </p:blipFill>
        <p:spPr>
          <a:xfrm>
            <a:off x="4953000" y="2743200"/>
            <a:ext cx="2453640" cy="1752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374" name="TextBox 14"/>
          <p:cNvSpPr txBox="1">
            <a:spLocks noChangeArrowheads="1"/>
          </p:cNvSpPr>
          <p:nvPr/>
        </p:nvSpPr>
        <p:spPr bwMode="auto">
          <a:xfrm>
            <a:off x="4953000" y="5334000"/>
            <a:ext cx="3048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ms-MY" sz="2400">
                <a:solidFill>
                  <a:schemeClr val="bg1"/>
                </a:solidFill>
                <a:latin typeface="Kartika" pitchFamily="18" charset="0"/>
                <a:cs typeface="Kartika" pitchFamily="18" charset="0"/>
              </a:rPr>
              <a:t>5. Penubuhan ladang hutan</a:t>
            </a:r>
            <a:endParaRPr lang="en-US" sz="2400">
              <a:solidFill>
                <a:schemeClr val="bg1"/>
              </a:solidFill>
              <a:latin typeface="Kartika" pitchFamily="18" charset="0"/>
              <a:cs typeface="Kartika" pitchFamily="18" charset="0"/>
            </a:endParaRPr>
          </a:p>
          <a:p>
            <a:endParaRPr lang="en-US">
              <a:latin typeface="Calibri" pitchFamily="34" charset="0"/>
            </a:endParaRPr>
          </a:p>
        </p:txBody>
      </p:sp>
      <p:pic>
        <p:nvPicPr>
          <p:cNvPr id="16" name="Picture 15" descr="a_scenery.jpg"/>
          <p:cNvPicPr>
            <a:picLocks noChangeAspect="1"/>
          </p:cNvPicPr>
          <p:nvPr/>
        </p:nvPicPr>
        <p:blipFill>
          <a:blip r:embed="rId5"/>
          <a:srcRect l="3448" t="2299" r="3448" b="30459"/>
          <a:stretch>
            <a:fillRect/>
          </a:stretch>
        </p:blipFill>
        <p:spPr>
          <a:xfrm>
            <a:off x="1828800" y="4267200"/>
            <a:ext cx="1828800" cy="1981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Action Button: Forward or Next 16">
            <a:hlinkClick r:id="" action="ppaction://hlinkshowjump?jump=previousslide" highlightClick="1"/>
          </p:cNvPr>
          <p:cNvSpPr/>
          <p:nvPr/>
        </p:nvSpPr>
        <p:spPr>
          <a:xfrm rot="10800000">
            <a:off x="533400" y="6400800"/>
            <a:ext cx="533400" cy="204788"/>
          </a:xfrm>
          <a:prstGeom prst="actionButtonForwardNex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5" descr="Beautiful_Scenery_by_MidnightMekare.jpg"/>
          <p:cNvPicPr>
            <a:picLocks noChangeAspect="1"/>
          </p:cNvPicPr>
          <p:nvPr/>
        </p:nvPicPr>
        <p:blipFill>
          <a:blip r:embed="rId2">
            <a:lum bright="68000"/>
          </a:blip>
          <a:srcRect l="4234" t="5078" r="4366" b="5078"/>
          <a:stretch>
            <a:fillRect/>
          </a:stretch>
        </p:blipFill>
        <p:spPr bwMode="auto">
          <a:xfrm>
            <a:off x="1371600" y="1371600"/>
            <a:ext cx="6477000" cy="485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1" descr="dfsfg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600"/>
            <a:ext cx="9144000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ction Button: Forward or Next 2">
            <a:hlinkClick r:id="" action="ppaction://hlinkshowjump?jump=nextslide" highlightClick="1"/>
          </p:cNvPr>
          <p:cNvSpPr/>
          <p:nvPr/>
        </p:nvSpPr>
        <p:spPr>
          <a:xfrm>
            <a:off x="8153400" y="6400800"/>
            <a:ext cx="533400" cy="204788"/>
          </a:xfrm>
          <a:prstGeom prst="actionButtonForwardNex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24200" y="2514600"/>
            <a:ext cx="4343400" cy="457200"/>
          </a:xfrm>
          <a:prstGeom prst="rect">
            <a:avLst/>
          </a:prstGeom>
          <a:solidFill>
            <a:srgbClr val="51D7D4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b="1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7800" y="3429000"/>
            <a:ext cx="3200400" cy="457200"/>
          </a:xfrm>
          <a:prstGeom prst="rect">
            <a:avLst/>
          </a:prstGeom>
          <a:solidFill>
            <a:srgbClr val="1B6D6B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b="1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05000" y="1676400"/>
            <a:ext cx="2819400" cy="457200"/>
          </a:xfrm>
          <a:prstGeom prst="rect">
            <a:avLst/>
          </a:prstGeom>
          <a:solidFill>
            <a:srgbClr val="1B6D6B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b="1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392" name="TextBox 7"/>
          <p:cNvSpPr txBox="1">
            <a:spLocks noChangeArrowheads="1"/>
          </p:cNvSpPr>
          <p:nvPr/>
        </p:nvSpPr>
        <p:spPr bwMode="auto">
          <a:xfrm>
            <a:off x="2209800" y="1676400"/>
            <a:ext cx="24384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ms-MY" sz="2400">
                <a:solidFill>
                  <a:schemeClr val="bg1"/>
                </a:solidFill>
                <a:latin typeface="Kartika" pitchFamily="18" charset="0"/>
                <a:cs typeface="Kartika" pitchFamily="18" charset="0"/>
              </a:rPr>
              <a:t>6. Rawatan silvikultur</a:t>
            </a:r>
            <a:endParaRPr lang="en-US" sz="2400">
              <a:solidFill>
                <a:schemeClr val="bg1"/>
              </a:solidFill>
              <a:latin typeface="Kartika" pitchFamily="18" charset="0"/>
              <a:cs typeface="Kartika" pitchFamily="18" charset="0"/>
            </a:endParaRPr>
          </a:p>
          <a:p>
            <a:endParaRPr lang="en-US">
              <a:latin typeface="Calibri" pitchFamily="34" charset="0"/>
            </a:endParaRPr>
          </a:p>
        </p:txBody>
      </p:sp>
      <p:sp>
        <p:nvSpPr>
          <p:cNvPr id="16393" name="TextBox 8"/>
          <p:cNvSpPr txBox="1">
            <a:spLocks noChangeArrowheads="1"/>
          </p:cNvSpPr>
          <p:nvPr/>
        </p:nvSpPr>
        <p:spPr bwMode="auto">
          <a:xfrm>
            <a:off x="3200400" y="2514600"/>
            <a:ext cx="43434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ms-MY" sz="2400">
                <a:solidFill>
                  <a:schemeClr val="bg1"/>
                </a:solidFill>
                <a:latin typeface="Kartika" pitchFamily="18" charset="0"/>
                <a:cs typeface="Kartika" pitchFamily="18" charset="0"/>
              </a:rPr>
              <a:t>7. Pertubuhan alam sekitar (WWF, FRIM)</a:t>
            </a:r>
            <a:endParaRPr lang="en-US" sz="2400">
              <a:solidFill>
                <a:schemeClr val="bg1"/>
              </a:solidFill>
              <a:latin typeface="Kartika" pitchFamily="18" charset="0"/>
              <a:cs typeface="Kartika" pitchFamily="18" charset="0"/>
            </a:endParaRPr>
          </a:p>
          <a:p>
            <a:endParaRPr lang="en-US">
              <a:latin typeface="Calibri" pitchFamily="34" charset="0"/>
            </a:endParaRPr>
          </a:p>
        </p:txBody>
      </p:sp>
      <p:sp>
        <p:nvSpPr>
          <p:cNvPr id="16394" name="TextBox 9"/>
          <p:cNvSpPr txBox="1">
            <a:spLocks noChangeArrowheads="1"/>
          </p:cNvSpPr>
          <p:nvPr/>
        </p:nvSpPr>
        <p:spPr bwMode="auto">
          <a:xfrm>
            <a:off x="1447800" y="3429000"/>
            <a:ext cx="32004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ms-MY" sz="2400">
                <a:solidFill>
                  <a:schemeClr val="bg1"/>
                </a:solidFill>
                <a:latin typeface="Kartika" pitchFamily="18" charset="0"/>
                <a:cs typeface="Kartika" pitchFamily="18" charset="0"/>
              </a:rPr>
              <a:t>8. Pemuliharaan bekas lombong</a:t>
            </a:r>
            <a:endParaRPr lang="en-US" sz="2400">
              <a:solidFill>
                <a:schemeClr val="bg1"/>
              </a:solidFill>
              <a:latin typeface="Kartika" pitchFamily="18" charset="0"/>
              <a:cs typeface="Kartika" pitchFamily="18" charset="0"/>
            </a:endParaRPr>
          </a:p>
          <a:p>
            <a:endParaRPr lang="en-US"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05200" y="4267200"/>
            <a:ext cx="3352800" cy="457200"/>
          </a:xfrm>
          <a:prstGeom prst="rect">
            <a:avLst/>
          </a:prstGeom>
          <a:solidFill>
            <a:srgbClr val="51D7D4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b="1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90800" y="5181600"/>
            <a:ext cx="2819400" cy="457200"/>
          </a:xfrm>
          <a:prstGeom prst="rect">
            <a:avLst/>
          </a:prstGeom>
          <a:solidFill>
            <a:srgbClr val="1B6D6B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b="1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397" name="TextBox 12"/>
          <p:cNvSpPr txBox="1">
            <a:spLocks noChangeArrowheads="1"/>
          </p:cNvSpPr>
          <p:nvPr/>
        </p:nvSpPr>
        <p:spPr bwMode="auto">
          <a:xfrm>
            <a:off x="3581400" y="4267200"/>
            <a:ext cx="3429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ms-MY" sz="2400">
                <a:solidFill>
                  <a:schemeClr val="bg1"/>
                </a:solidFill>
                <a:latin typeface="Kartika" pitchFamily="18" charset="0"/>
                <a:cs typeface="Kartika" pitchFamily="18" charset="0"/>
              </a:rPr>
              <a:t>9. Memperketat undang-undang</a:t>
            </a:r>
            <a:endParaRPr lang="en-US" sz="2400">
              <a:solidFill>
                <a:schemeClr val="bg1"/>
              </a:solidFill>
              <a:latin typeface="Kartika" pitchFamily="18" charset="0"/>
              <a:cs typeface="Kartika" pitchFamily="18" charset="0"/>
            </a:endParaRPr>
          </a:p>
          <a:p>
            <a:endParaRPr lang="en-US">
              <a:latin typeface="Calibri" pitchFamily="34" charset="0"/>
            </a:endParaRPr>
          </a:p>
        </p:txBody>
      </p:sp>
      <p:sp>
        <p:nvSpPr>
          <p:cNvPr id="16398" name="TextBox 13"/>
          <p:cNvSpPr txBox="1">
            <a:spLocks noChangeArrowheads="1"/>
          </p:cNvSpPr>
          <p:nvPr/>
        </p:nvSpPr>
        <p:spPr bwMode="auto">
          <a:xfrm>
            <a:off x="2895600" y="5181600"/>
            <a:ext cx="2514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Kartika" pitchFamily="18" charset="0"/>
                <a:cs typeface="Kartika" pitchFamily="18" charset="0"/>
              </a:rPr>
              <a:t>10. Kitar semula</a:t>
            </a:r>
          </a:p>
        </p:txBody>
      </p:sp>
      <p:sp>
        <p:nvSpPr>
          <p:cNvPr id="15" name="Action Button: Forward or Next 14">
            <a:hlinkClick r:id="" action="ppaction://hlinkshowjump?jump=previousslide" highlightClick="1"/>
          </p:cNvPr>
          <p:cNvSpPr/>
          <p:nvPr/>
        </p:nvSpPr>
        <p:spPr>
          <a:xfrm rot="10800000">
            <a:off x="533400" y="6400800"/>
            <a:ext cx="533400" cy="204788"/>
          </a:xfrm>
          <a:prstGeom prst="actionButtonForwardNex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 descr="fdgsrfg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0"/>
            <a:ext cx="8610600" cy="641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ction Button: Forward or Next 2">
            <a:hlinkClick r:id="" action="ppaction://hlinkshowjump?jump=previousslide" highlightClick="1"/>
          </p:cNvPr>
          <p:cNvSpPr/>
          <p:nvPr/>
        </p:nvSpPr>
        <p:spPr>
          <a:xfrm rot="10800000">
            <a:off x="533400" y="6248400"/>
            <a:ext cx="533400" cy="204788"/>
          </a:xfrm>
          <a:prstGeom prst="actionButtonForwardNex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frhfh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671638"/>
            <a:ext cx="7162800" cy="518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1" descr="dfsfg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600"/>
            <a:ext cx="9144000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143000" y="2887682"/>
            <a:ext cx="71628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s-MY" sz="3600" b="1" u="sng" dirty="0">
                <a:latin typeface="Kartika" pitchFamily="18" charset="0"/>
                <a:cs typeface="Kartika" pitchFamily="18" charset="0"/>
              </a:rPr>
              <a:t>Kepentingan Alam Sekitar</a:t>
            </a:r>
          </a:p>
          <a:p>
            <a:pPr algn="ctr"/>
            <a:r>
              <a:rPr lang="ms-MY" sz="3600" b="1" u="sng" dirty="0">
                <a:latin typeface="Kartika" pitchFamily="18" charset="0"/>
                <a:cs typeface="Kartika" pitchFamily="18" charset="0"/>
              </a:rPr>
              <a:t>Pencemaran Alam Sekitar</a:t>
            </a:r>
          </a:p>
          <a:p>
            <a:pPr algn="ctr"/>
            <a:r>
              <a:rPr lang="ms-MY" sz="3600" b="1" u="sng" dirty="0">
                <a:latin typeface="Kartika" pitchFamily="18" charset="0"/>
                <a:cs typeface="Kartika" pitchFamily="18" charset="0"/>
              </a:rPr>
              <a:t>Jenis-jenis Pencemaran</a:t>
            </a:r>
            <a:endParaRPr lang="en-US" sz="3600" dirty="0">
              <a:latin typeface="Kartika" pitchFamily="18" charset="0"/>
              <a:cs typeface="Kartika" pitchFamily="18" charset="0"/>
            </a:endParaRPr>
          </a:p>
          <a:p>
            <a:pPr algn="ctr"/>
            <a:r>
              <a:rPr lang="ms-MY" sz="3600" b="1" u="sng" dirty="0">
                <a:latin typeface="Kartika" pitchFamily="18" charset="0"/>
                <a:cs typeface="Kartika" pitchFamily="18" charset="0"/>
              </a:rPr>
              <a:t>Punca-punca Pencemaran</a:t>
            </a:r>
            <a:endParaRPr lang="en-US" sz="3600" dirty="0">
              <a:latin typeface="Kartika" pitchFamily="18" charset="0"/>
              <a:cs typeface="Kartika" pitchFamily="18" charset="0"/>
            </a:endParaRPr>
          </a:p>
          <a:p>
            <a:pPr algn="ctr"/>
            <a:r>
              <a:rPr lang="ms-MY" sz="3600" b="1" u="sng" dirty="0">
                <a:latin typeface="Kartika" pitchFamily="18" charset="0"/>
                <a:cs typeface="Kartika" pitchFamily="18" charset="0"/>
              </a:rPr>
              <a:t>Kesan-kesan Pencemaran</a:t>
            </a:r>
            <a:endParaRPr lang="en-US" sz="3600" dirty="0">
              <a:latin typeface="Kartika" pitchFamily="18" charset="0"/>
              <a:cs typeface="Kartika" pitchFamily="18" charset="0"/>
            </a:endParaRPr>
          </a:p>
          <a:p>
            <a:pPr algn="ctr"/>
            <a:r>
              <a:rPr lang="ms-MY" sz="3600" b="1" u="sng" dirty="0">
                <a:latin typeface="Kartika" pitchFamily="18" charset="0"/>
                <a:cs typeface="Kartika" pitchFamily="18" charset="0"/>
              </a:rPr>
              <a:t>Pemeliharaan dan Pemuliharaan Alam Sekitar</a:t>
            </a:r>
            <a:endParaRPr lang="en-US" sz="3600" dirty="0">
              <a:latin typeface="Kartika" pitchFamily="18" charset="0"/>
              <a:cs typeface="Kartika" pitchFamily="18" charset="0"/>
            </a:endParaRPr>
          </a:p>
          <a:p>
            <a:pPr algn="ctr"/>
            <a:endParaRPr lang="en-US" sz="3600" dirty="0">
              <a:solidFill>
                <a:srgbClr val="31859C"/>
              </a:solidFill>
              <a:latin typeface="Kartika" pitchFamily="18" charset="0"/>
              <a:cs typeface="Kartik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066800"/>
            <a:ext cx="8229600" cy="984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en-US" sz="4000" dirty="0" err="1">
                <a:latin typeface="Monotype Corsiva" pitchFamily="66" charset="0"/>
                <a:cs typeface="Vrinda" pitchFamily="2" charset="0"/>
              </a:rPr>
              <a:t>Kandungan</a:t>
            </a:r>
            <a:endParaRPr lang="en-US" sz="4000" dirty="0">
              <a:latin typeface="Monotype Corsiva" pitchFamily="66" charset="0"/>
              <a:cs typeface="Vrinda" pitchFamily="2" charset="0"/>
            </a:endParaRPr>
          </a:p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38200" y="1828800"/>
            <a:ext cx="6096000" cy="1905000"/>
          </a:xfrm>
          <a:prstGeom prst="rect">
            <a:avLst/>
          </a:prstGeom>
          <a:solidFill>
            <a:srgbClr val="51D7D4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endParaRPr lang="en-US" b="1" dirty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914400"/>
            <a:ext cx="8229600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s-MY" sz="4000" dirty="0">
                <a:latin typeface="Monotype Corsiva" pitchFamily="66" charset="0"/>
                <a:cs typeface="Vrinda" pitchFamily="2" charset="0"/>
              </a:rPr>
              <a:t>Kepentingan  Alam  Sekitar</a:t>
            </a:r>
            <a:endParaRPr lang="en-US" sz="4000" dirty="0">
              <a:latin typeface="Monotype Corsiva" pitchFamily="66" charset="0"/>
              <a:cs typeface="Vrinda" pitchFamily="2" charset="0"/>
            </a:endParaRPr>
          </a:p>
          <a:p>
            <a:endParaRPr lang="en-US" dirty="0">
              <a:latin typeface="Calibri" pitchFamily="34" charset="0"/>
            </a:endParaRPr>
          </a:p>
        </p:txBody>
      </p:sp>
      <p:pic>
        <p:nvPicPr>
          <p:cNvPr id="5124" name="Picture 2" descr="dfsf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9144000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Box 4"/>
          <p:cNvSpPr txBox="1">
            <a:spLocks noChangeArrowheads="1"/>
          </p:cNvSpPr>
          <p:nvPr/>
        </p:nvSpPr>
        <p:spPr bwMode="auto">
          <a:xfrm>
            <a:off x="914400" y="1524000"/>
            <a:ext cx="60198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</a:pPr>
            <a:r>
              <a:rPr lang="ms-MY" sz="3200" dirty="0">
                <a:solidFill>
                  <a:schemeClr val="accent1">
                    <a:lumMod val="75000"/>
                  </a:schemeClr>
                </a:solidFill>
                <a:latin typeface="Rockwell Extra Bold" pitchFamily="18" charset="0"/>
                <a:cs typeface="Kartika" pitchFamily="18" charset="0"/>
              </a:rPr>
              <a:t>Alam sekitar memainkan peranan yang penting dalam kehidupan harian kita. 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Rockwell Extra Bold" pitchFamily="18" charset="0"/>
            </a:endParaRPr>
          </a:p>
        </p:txBody>
      </p:sp>
      <p:sp>
        <p:nvSpPr>
          <p:cNvPr id="16" name="TextBox 11"/>
          <p:cNvSpPr txBox="1">
            <a:spLocks noGrp="1" noChangeArrowheads="1"/>
          </p:cNvSpPr>
          <p:nvPr>
            <p:ph idx="1"/>
          </p:nvPr>
        </p:nvSpPr>
        <p:spPr bwMode="auto">
          <a:xfrm>
            <a:off x="914400" y="3962400"/>
            <a:ext cx="82296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ms-MY" sz="2800" u="sng" dirty="0">
                <a:latin typeface="Rockwell Extra Bold" pitchFamily="18" charset="0"/>
                <a:cs typeface="Kartika" pitchFamily="18" charset="0"/>
              </a:rPr>
              <a:t>Alam </a:t>
            </a:r>
            <a:r>
              <a:rPr lang="ms-MY" sz="2800" u="sng" dirty="0" smtClean="0">
                <a:latin typeface="Rockwell Extra Bold" pitchFamily="18" charset="0"/>
                <a:cs typeface="Kartika" pitchFamily="18" charset="0"/>
              </a:rPr>
              <a:t> sekitar</a:t>
            </a:r>
            <a:r>
              <a:rPr lang="ms-MY" sz="2800" dirty="0" smtClean="0">
                <a:latin typeface="Rockwell Extra Bold" pitchFamily="18" charset="0"/>
                <a:cs typeface="Kartika" pitchFamily="18" charset="0"/>
              </a:rPr>
              <a:t>  yang </a:t>
            </a:r>
            <a:r>
              <a:rPr lang="ms-MY" sz="2800" dirty="0">
                <a:latin typeface="Rockwell Extra Bold" pitchFamily="18" charset="0"/>
                <a:cs typeface="Kartika" pitchFamily="18" charset="0"/>
              </a:rPr>
              <a:t> tidak </a:t>
            </a:r>
            <a:r>
              <a:rPr lang="ms-MY" sz="2800" dirty="0" smtClean="0">
                <a:latin typeface="Rockwell Extra Bold" pitchFamily="18" charset="0"/>
                <a:cs typeface="Kartika" pitchFamily="18" charset="0"/>
              </a:rPr>
              <a:t>tercemar </a:t>
            </a:r>
            <a:r>
              <a:rPr lang="ms-MY" sz="2800" dirty="0">
                <a:latin typeface="Rockwell Extra Bold" pitchFamily="18" charset="0"/>
                <a:cs typeface="Kartika" pitchFamily="18" charset="0"/>
              </a:rPr>
              <a:t> memberikan </a:t>
            </a:r>
            <a:r>
              <a:rPr lang="ms-MY" sz="2800" dirty="0" smtClean="0">
                <a:latin typeface="Rockwell Extra Bold" pitchFamily="18" charset="0"/>
                <a:cs typeface="Kartika" pitchFamily="18" charset="0"/>
              </a:rPr>
              <a:t> kita </a:t>
            </a:r>
            <a:r>
              <a:rPr lang="ms-MY" sz="2800" dirty="0">
                <a:latin typeface="Rockwell Extra Bold" pitchFamily="18" charset="0"/>
                <a:cs typeface="Kartika" pitchFamily="18" charset="0"/>
              </a:rPr>
              <a:t>satu </a:t>
            </a:r>
            <a:r>
              <a:rPr lang="ms-MY" sz="2800" dirty="0" smtClean="0">
                <a:latin typeface="Rockwell Extra Bold" pitchFamily="18" charset="0"/>
                <a:cs typeface="Kartika" pitchFamily="18" charset="0"/>
              </a:rPr>
              <a:t> suasana  </a:t>
            </a:r>
            <a:r>
              <a:rPr lang="ms-MY" sz="2800" dirty="0">
                <a:latin typeface="Rockwell Extra Bold" pitchFamily="18" charset="0"/>
                <a:cs typeface="Kartika" pitchFamily="18" charset="0"/>
              </a:rPr>
              <a:t>yang </a:t>
            </a:r>
            <a:r>
              <a:rPr lang="ms-MY" sz="2800" dirty="0" smtClean="0">
                <a:latin typeface="Rockwell Extra Bold" pitchFamily="18" charset="0"/>
                <a:cs typeface="Kartika" pitchFamily="18" charset="0"/>
              </a:rPr>
              <a:t> selesa  </a:t>
            </a:r>
            <a:r>
              <a:rPr lang="ms-MY" sz="2800" dirty="0">
                <a:latin typeface="Rockwell Extra Bold" pitchFamily="18" charset="0"/>
                <a:cs typeface="Kartika" pitchFamily="18" charset="0"/>
              </a:rPr>
              <a:t>dan </a:t>
            </a:r>
            <a:r>
              <a:rPr lang="ms-MY" sz="2800" dirty="0" smtClean="0">
                <a:latin typeface="Rockwell Extra Bold" pitchFamily="18" charset="0"/>
                <a:cs typeface="Kartika" pitchFamily="18" charset="0"/>
              </a:rPr>
              <a:t>menyamankan</a:t>
            </a:r>
            <a:r>
              <a:rPr lang="ms-MY" sz="2800" dirty="0">
                <a:latin typeface="Rockwell Extra Bold" pitchFamily="18" charset="0"/>
                <a:cs typeface="Kartika" pitchFamily="18" charset="0"/>
              </a:rPr>
              <a:t>. Di samping memberi </a:t>
            </a:r>
            <a:r>
              <a:rPr lang="ms-MY" sz="2800" dirty="0" smtClean="0">
                <a:latin typeface="Rockwell Extra Bold" pitchFamily="18" charset="0"/>
                <a:cs typeface="Kartika" pitchFamily="18" charset="0"/>
              </a:rPr>
              <a:t>  keselesaan   </a:t>
            </a:r>
            <a:r>
              <a:rPr lang="ms-MY" sz="2800" dirty="0">
                <a:latin typeface="Rockwell Extra Bold" pitchFamily="18" charset="0"/>
                <a:cs typeface="Kartika" pitchFamily="18" charset="0"/>
              </a:rPr>
              <a:t>kepada manusia. </a:t>
            </a:r>
            <a:endParaRPr lang="ms-MY" sz="2800" dirty="0" smtClean="0">
              <a:latin typeface="Rockwell Extra Bold" pitchFamily="18" charset="0"/>
              <a:cs typeface="Kartika" pitchFamily="18" charset="0"/>
            </a:endParaRPr>
          </a:p>
        </p:txBody>
      </p:sp>
      <p:sp>
        <p:nvSpPr>
          <p:cNvPr id="19" name="U-Turn Arrow 18"/>
          <p:cNvSpPr/>
          <p:nvPr/>
        </p:nvSpPr>
        <p:spPr>
          <a:xfrm rot="5400000">
            <a:off x="6629400" y="3352800"/>
            <a:ext cx="1524000" cy="609600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57400"/>
            <a:ext cx="8229600" cy="5638800"/>
          </a:xfrm>
        </p:spPr>
        <p:txBody>
          <a:bodyPr/>
          <a:lstStyle/>
          <a:p>
            <a:pPr>
              <a:spcBef>
                <a:spcPts val="400"/>
              </a:spcBef>
              <a:buFont typeface="Arial" charset="0"/>
              <a:buChar char="•"/>
            </a:pPr>
            <a:r>
              <a:rPr lang="ms-MY" sz="3600" b="1" dirty="0" smtClean="0">
                <a:solidFill>
                  <a:srgbClr val="1B6D6B"/>
                </a:solidFill>
                <a:latin typeface="Kartika" pitchFamily="18" charset="0"/>
                <a:cs typeface="Kartika" pitchFamily="18" charset="0"/>
              </a:rPr>
              <a:t> </a:t>
            </a:r>
            <a:r>
              <a:rPr lang="ms-MY" sz="4400" b="1" dirty="0" smtClean="0">
                <a:solidFill>
                  <a:schemeClr val="accent1">
                    <a:lumMod val="75000"/>
                  </a:schemeClr>
                </a:solidFill>
                <a:latin typeface="Kartika" pitchFamily="18" charset="0"/>
                <a:cs typeface="Kartika" pitchFamily="18" charset="0"/>
              </a:rPr>
              <a:t>Kesihatan</a:t>
            </a:r>
            <a:r>
              <a:rPr lang="ms-MY" sz="4400" dirty="0" smtClean="0">
                <a:solidFill>
                  <a:schemeClr val="accent1">
                    <a:lumMod val="75000"/>
                  </a:schemeClr>
                </a:solidFill>
                <a:latin typeface="Kartika" pitchFamily="18" charset="0"/>
                <a:cs typeface="Kartika" pitchFamily="18" charset="0"/>
              </a:rPr>
              <a:t> </a:t>
            </a:r>
            <a:r>
              <a:rPr lang="ms-MY" sz="4400" dirty="0" smtClean="0">
                <a:solidFill>
                  <a:schemeClr val="accent1">
                    <a:lumMod val="75000"/>
                  </a:schemeClr>
                </a:solidFill>
                <a:latin typeface="Kartika" pitchFamily="18" charset="0"/>
                <a:cs typeface="Kartika" pitchFamily="18" charset="0"/>
              </a:rPr>
              <a:t>manusia terjamin </a:t>
            </a:r>
            <a:endParaRPr lang="en-US" sz="4400" dirty="0" smtClean="0">
              <a:solidFill>
                <a:schemeClr val="accent1">
                  <a:lumMod val="75000"/>
                </a:schemeClr>
              </a:solidFill>
              <a:latin typeface="Kartika" pitchFamily="18" charset="0"/>
              <a:cs typeface="Kartika" pitchFamily="18" charset="0"/>
            </a:endParaRPr>
          </a:p>
          <a:p>
            <a:pPr>
              <a:spcBef>
                <a:spcPts val="400"/>
              </a:spcBef>
              <a:buFont typeface="Arial" charset="0"/>
              <a:buChar char="•"/>
            </a:pPr>
            <a:r>
              <a:rPr lang="ms-MY" sz="4400" dirty="0" smtClean="0">
                <a:solidFill>
                  <a:schemeClr val="accent1">
                    <a:lumMod val="75000"/>
                  </a:schemeClr>
                </a:solidFill>
                <a:latin typeface="Kartika" pitchFamily="18" charset="0"/>
                <a:cs typeface="Kartika" pitchFamily="18" charset="0"/>
              </a:rPr>
              <a:t> Tarikan </a:t>
            </a:r>
            <a:r>
              <a:rPr lang="ms-MY" sz="4400" b="1" dirty="0" smtClean="0">
                <a:solidFill>
                  <a:schemeClr val="accent1">
                    <a:lumMod val="75000"/>
                  </a:schemeClr>
                </a:solidFill>
                <a:latin typeface="Kartika" pitchFamily="18" charset="0"/>
                <a:cs typeface="Kartika" pitchFamily="18" charset="0"/>
              </a:rPr>
              <a:t>pelancong</a:t>
            </a:r>
            <a:r>
              <a:rPr lang="ms-MY" sz="4400" dirty="0" smtClean="0">
                <a:solidFill>
                  <a:schemeClr val="accent1">
                    <a:lumMod val="75000"/>
                  </a:schemeClr>
                </a:solidFill>
                <a:latin typeface="Kartika" pitchFamily="18" charset="0"/>
                <a:cs typeface="Kartika" pitchFamily="18" charset="0"/>
              </a:rPr>
              <a:t> asing </a:t>
            </a:r>
            <a:endParaRPr lang="en-US" sz="4400" dirty="0" smtClean="0">
              <a:solidFill>
                <a:schemeClr val="accent1">
                  <a:lumMod val="75000"/>
                </a:schemeClr>
              </a:solidFill>
              <a:latin typeface="Kartika" pitchFamily="18" charset="0"/>
              <a:cs typeface="Kartika" pitchFamily="18" charset="0"/>
            </a:endParaRPr>
          </a:p>
          <a:p>
            <a:pPr>
              <a:spcBef>
                <a:spcPts val="400"/>
              </a:spcBef>
              <a:buFont typeface="Arial" charset="0"/>
              <a:buChar char="•"/>
            </a:pPr>
            <a:r>
              <a:rPr lang="ms-MY" sz="4400" dirty="0" smtClean="0">
                <a:solidFill>
                  <a:schemeClr val="accent1">
                    <a:lumMod val="75000"/>
                  </a:schemeClr>
                </a:solidFill>
                <a:latin typeface="Kartika" pitchFamily="18" charset="0"/>
                <a:cs typeface="Kartika" pitchFamily="18" charset="0"/>
              </a:rPr>
              <a:t> Pembekalan </a:t>
            </a:r>
            <a:r>
              <a:rPr lang="ms-MY" sz="4400" b="1" dirty="0" smtClean="0">
                <a:solidFill>
                  <a:schemeClr val="accent1">
                    <a:lumMod val="75000"/>
                  </a:schemeClr>
                </a:solidFill>
                <a:latin typeface="Kartika" pitchFamily="18" charset="0"/>
                <a:cs typeface="Kartika" pitchFamily="18" charset="0"/>
              </a:rPr>
              <a:t>udara</a:t>
            </a:r>
            <a:r>
              <a:rPr lang="ms-MY" sz="4400" dirty="0" smtClean="0">
                <a:solidFill>
                  <a:schemeClr val="accent1">
                    <a:lumMod val="75000"/>
                  </a:schemeClr>
                </a:solidFill>
                <a:latin typeface="Kartika" pitchFamily="18" charset="0"/>
                <a:cs typeface="Kartika" pitchFamily="18" charset="0"/>
              </a:rPr>
              <a:t> yang segar </a:t>
            </a:r>
            <a:endParaRPr lang="en-US" sz="4400" dirty="0" smtClean="0">
              <a:solidFill>
                <a:schemeClr val="accent1">
                  <a:lumMod val="75000"/>
                </a:schemeClr>
              </a:solidFill>
              <a:latin typeface="Kartika" pitchFamily="18" charset="0"/>
              <a:cs typeface="Kartika" pitchFamily="18" charset="0"/>
            </a:endParaRPr>
          </a:p>
          <a:p>
            <a:pPr>
              <a:spcBef>
                <a:spcPts val="400"/>
              </a:spcBef>
              <a:buFont typeface="Arial" charset="0"/>
              <a:buChar char="•"/>
            </a:pPr>
            <a:r>
              <a:rPr lang="ms-MY" sz="4400" dirty="0" smtClean="0">
                <a:solidFill>
                  <a:schemeClr val="accent1">
                    <a:lumMod val="75000"/>
                  </a:schemeClr>
                </a:solidFill>
                <a:latin typeface="Kartika" pitchFamily="18" charset="0"/>
                <a:cs typeface="Kartika" pitchFamily="18" charset="0"/>
              </a:rPr>
              <a:t> </a:t>
            </a:r>
            <a:r>
              <a:rPr lang="ms-MY" sz="4400" b="1" dirty="0" smtClean="0">
                <a:solidFill>
                  <a:schemeClr val="accent1">
                    <a:lumMod val="75000"/>
                  </a:schemeClr>
                </a:solidFill>
                <a:latin typeface="Kartika" pitchFamily="18" charset="0"/>
                <a:cs typeface="Kartika" pitchFamily="18" charset="0"/>
              </a:rPr>
              <a:t>Ekosistem</a:t>
            </a:r>
            <a:r>
              <a:rPr lang="ms-MY" sz="4400" dirty="0" smtClean="0">
                <a:solidFill>
                  <a:schemeClr val="accent1">
                    <a:lumMod val="75000"/>
                  </a:schemeClr>
                </a:solidFill>
                <a:latin typeface="Kartika" pitchFamily="18" charset="0"/>
                <a:cs typeface="Kartika" pitchFamily="18" charset="0"/>
              </a:rPr>
              <a:t> yang stabil </a:t>
            </a:r>
            <a:endParaRPr lang="en-US" sz="4400" dirty="0" smtClean="0">
              <a:solidFill>
                <a:schemeClr val="accent1">
                  <a:lumMod val="75000"/>
                </a:schemeClr>
              </a:solidFill>
              <a:latin typeface="Kartika" pitchFamily="18" charset="0"/>
              <a:cs typeface="Kartika" pitchFamily="18" charset="0"/>
            </a:endParaRPr>
          </a:p>
          <a:p>
            <a:pPr>
              <a:spcBef>
                <a:spcPts val="400"/>
              </a:spcBef>
              <a:buFont typeface="Arial" charset="0"/>
              <a:buChar char="•"/>
            </a:pPr>
            <a:r>
              <a:rPr lang="ms-MY" sz="4400" dirty="0" smtClean="0">
                <a:solidFill>
                  <a:schemeClr val="accent1">
                    <a:lumMod val="75000"/>
                  </a:schemeClr>
                </a:solidFill>
                <a:latin typeface="Kartika" pitchFamily="18" charset="0"/>
                <a:cs typeface="Kartika" pitchFamily="18" charset="0"/>
              </a:rPr>
              <a:t> </a:t>
            </a:r>
            <a:r>
              <a:rPr lang="ms-MY" sz="4400" b="1" dirty="0" smtClean="0">
                <a:solidFill>
                  <a:schemeClr val="accent1">
                    <a:lumMod val="75000"/>
                  </a:schemeClr>
                </a:solidFill>
                <a:latin typeface="Kartika" pitchFamily="18" charset="0"/>
                <a:cs typeface="Kartika" pitchFamily="18" charset="0"/>
              </a:rPr>
              <a:t>Habitat</a:t>
            </a:r>
            <a:r>
              <a:rPr lang="ms-MY" sz="4400" dirty="0" smtClean="0">
                <a:solidFill>
                  <a:schemeClr val="accent1">
                    <a:lumMod val="75000"/>
                  </a:schemeClr>
                </a:solidFill>
                <a:latin typeface="Kartika" pitchFamily="18" charset="0"/>
                <a:cs typeface="Kartika" pitchFamily="18" charset="0"/>
              </a:rPr>
              <a:t> hidupan darat dan air terpelihara </a:t>
            </a:r>
            <a:endParaRPr lang="en-US" sz="4400" dirty="0" smtClean="0">
              <a:solidFill>
                <a:schemeClr val="accent1">
                  <a:lumMod val="75000"/>
                </a:schemeClr>
              </a:solidFill>
              <a:latin typeface="Kartika" pitchFamily="18" charset="0"/>
              <a:cs typeface="Kartika" pitchFamily="18" charset="0"/>
            </a:endParaRPr>
          </a:p>
          <a:p>
            <a:pPr>
              <a:spcBef>
                <a:spcPts val="400"/>
              </a:spcBef>
              <a:buFont typeface="Arial" charset="0"/>
              <a:buChar char="•"/>
            </a:pPr>
            <a:r>
              <a:rPr lang="ms-MY" sz="4400" dirty="0" smtClean="0">
                <a:solidFill>
                  <a:schemeClr val="accent1">
                    <a:lumMod val="75000"/>
                  </a:schemeClr>
                </a:solidFill>
                <a:latin typeface="Kartika" pitchFamily="18" charset="0"/>
                <a:cs typeface="Kartika" pitchFamily="18" charset="0"/>
              </a:rPr>
              <a:t> </a:t>
            </a:r>
            <a:r>
              <a:rPr lang="ms-MY" sz="4400" smtClean="0">
                <a:solidFill>
                  <a:schemeClr val="accent1">
                    <a:lumMod val="75000"/>
                  </a:schemeClr>
                </a:solidFill>
                <a:latin typeface="Kartika" pitchFamily="18" charset="0"/>
                <a:cs typeface="Kartika" pitchFamily="18" charset="0"/>
              </a:rPr>
              <a:t>Mengelakkan </a:t>
            </a:r>
            <a:r>
              <a:rPr lang="ms-MY" sz="4400" smtClean="0">
                <a:solidFill>
                  <a:schemeClr val="accent1">
                    <a:lumMod val="75000"/>
                  </a:schemeClr>
                </a:solidFill>
                <a:latin typeface="Kartika" pitchFamily="18" charset="0"/>
                <a:cs typeface="Kartika" pitchFamily="18" charset="0"/>
              </a:rPr>
              <a:t>kepupusan flora dan fauna</a:t>
            </a:r>
            <a:endParaRPr lang="en-US" sz="4400" dirty="0" smtClean="0">
              <a:solidFill>
                <a:schemeClr val="accent1">
                  <a:lumMod val="75000"/>
                </a:schemeClr>
              </a:solidFill>
              <a:latin typeface="Kartika" pitchFamily="18" charset="0"/>
              <a:cs typeface="Kartika" pitchFamily="18" charset="0"/>
            </a:endParaRP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19200" y="1219200"/>
            <a:ext cx="7239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s-MY" dirty="0" smtClean="0">
                <a:latin typeface="Rockwell Extra Bold" pitchFamily="18" charset="0"/>
                <a:cs typeface="Kartika" pitchFamily="18" charset="0"/>
              </a:rPr>
              <a:t> </a:t>
            </a:r>
            <a:r>
              <a:rPr lang="ms-MY" sz="3600" dirty="0" smtClean="0">
                <a:latin typeface="Rockwell Extra Bold" pitchFamily="18" charset="0"/>
                <a:cs typeface="Kartika" pitchFamily="18" charset="0"/>
              </a:rPr>
              <a:t>Kepentingannya </a:t>
            </a:r>
            <a:r>
              <a:rPr lang="ms-MY" sz="3600" dirty="0" smtClean="0">
                <a:latin typeface="Rockwell Extra Bold" pitchFamily="18" charset="0"/>
                <a:cs typeface="Kartika" pitchFamily="18" charset="0"/>
              </a:rPr>
              <a:t>adalah :</a:t>
            </a:r>
            <a:endParaRPr lang="en-US" sz="3600" dirty="0"/>
          </a:p>
        </p:txBody>
      </p:sp>
      <p:pic>
        <p:nvPicPr>
          <p:cNvPr id="7" name="Picture 1" descr="dfsf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9144000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own Arrow 7"/>
          <p:cNvSpPr/>
          <p:nvPr/>
        </p:nvSpPr>
        <p:spPr>
          <a:xfrm>
            <a:off x="3886200" y="1828800"/>
            <a:ext cx="484632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dfsf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9144000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0" y="1066800"/>
            <a:ext cx="26670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ms-MY" sz="4000">
                <a:solidFill>
                  <a:srgbClr val="7F7F7F"/>
                </a:solidFill>
                <a:latin typeface="Monotype Corsiva" pitchFamily="66" charset="0"/>
                <a:cs typeface="Vrinda" pitchFamily="2" charset="0"/>
              </a:rPr>
              <a:t>Alam  Sekitar</a:t>
            </a:r>
            <a:endParaRPr lang="en-US" sz="4000">
              <a:latin typeface="Monotype Corsiva" pitchFamily="66" charset="0"/>
            </a:endParaRPr>
          </a:p>
        </p:txBody>
      </p:sp>
      <p:pic>
        <p:nvPicPr>
          <p:cNvPr id="6" name="Picture 5" descr="Moraine_Lake_by_Katjakay.jpg"/>
          <p:cNvPicPr>
            <a:picLocks noChangeAspect="1"/>
          </p:cNvPicPr>
          <p:nvPr/>
        </p:nvPicPr>
        <p:blipFill>
          <a:blip r:embed="rId3" cstate="print"/>
          <a:srcRect l="5752" t="3969" r="5094" b="2759"/>
          <a:stretch>
            <a:fillRect/>
          </a:stretch>
        </p:blipFill>
        <p:spPr>
          <a:xfrm rot="21198075">
            <a:off x="781093" y="1250215"/>
            <a:ext cx="2017234" cy="30583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Lake_of_Tranquility_by_nxxo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47204">
            <a:off x="5943600" y="1447800"/>
            <a:ext cx="2743200" cy="18379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Waterfall__by_pixelftw.jpg"/>
          <p:cNvPicPr>
            <a:picLocks noChangeAspect="1"/>
          </p:cNvPicPr>
          <p:nvPr/>
        </p:nvPicPr>
        <p:blipFill>
          <a:blip r:embed="rId5"/>
          <a:srcRect l="2000" t="2770" r="2000" b="8017"/>
          <a:stretch>
            <a:fillRect/>
          </a:stretch>
        </p:blipFill>
        <p:spPr>
          <a:xfrm>
            <a:off x="3276600" y="1828800"/>
            <a:ext cx="2308412" cy="2452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Nature_BG_126_by_Peace_of_Art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429929">
            <a:off x="1262063" y="4637088"/>
            <a:ext cx="2667000" cy="1784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Wide_Nature_by_eViLKoRnY.jpg"/>
          <p:cNvPicPr>
            <a:picLocks noChangeAspect="1"/>
          </p:cNvPicPr>
          <p:nvPr/>
        </p:nvPicPr>
        <p:blipFill>
          <a:blip r:embed="rId7"/>
          <a:srcRect l="11307" t="6865" r="9546" b="7983"/>
          <a:stretch>
            <a:fillRect/>
          </a:stretch>
        </p:blipFill>
        <p:spPr>
          <a:xfrm rot="237115">
            <a:off x="5807075" y="3640138"/>
            <a:ext cx="1798638" cy="2740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8153400" y="6400800"/>
            <a:ext cx="533400" cy="204788"/>
          </a:xfrm>
          <a:prstGeom prst="actionButtonForwardNex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Action Button: Forward or Next 11">
            <a:hlinkClick r:id="" action="ppaction://hlinkshowjump?jump=previousslide" highlightClick="1"/>
          </p:cNvPr>
          <p:cNvSpPr/>
          <p:nvPr/>
        </p:nvSpPr>
        <p:spPr>
          <a:xfrm rot="10800000">
            <a:off x="533400" y="6400800"/>
            <a:ext cx="533400" cy="204788"/>
          </a:xfrm>
          <a:prstGeom prst="actionButtonForwardNex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800600" y="1828800"/>
            <a:ext cx="3581400" cy="1905000"/>
          </a:xfrm>
          <a:prstGeom prst="roundRect">
            <a:avLst/>
          </a:prstGeom>
          <a:solidFill>
            <a:srgbClr val="D0F4F3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800" y="1828800"/>
            <a:ext cx="3352800" cy="1981200"/>
          </a:xfrm>
          <a:prstGeom prst="rect">
            <a:avLst/>
          </a:prstGeom>
          <a:solidFill>
            <a:srgbClr val="51D7D4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b="1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14600" y="4191000"/>
            <a:ext cx="4038600" cy="2057400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b="1">
              <a:solidFill>
                <a:srgbClr val="F8F8F8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7173" name="Picture 3" descr="dfsf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9144000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153400" y="6400800"/>
            <a:ext cx="533400" cy="204788"/>
          </a:xfrm>
          <a:prstGeom prst="actionButtonForwardNex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3600" y="1066800"/>
            <a:ext cx="51816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Monotype Corsiva" pitchFamily="66" charset="0"/>
              </a:rPr>
              <a:t>Pencemaran Alam Sekitar</a:t>
            </a:r>
          </a:p>
        </p:txBody>
      </p:sp>
      <p:sp>
        <p:nvSpPr>
          <p:cNvPr id="7176" name="TextBox 7"/>
          <p:cNvSpPr txBox="1">
            <a:spLocks noChangeArrowheads="1"/>
          </p:cNvSpPr>
          <p:nvPr/>
        </p:nvSpPr>
        <p:spPr bwMode="auto">
          <a:xfrm>
            <a:off x="4953000" y="1828800"/>
            <a:ext cx="36576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1B6D6B"/>
                </a:solidFill>
                <a:latin typeface="Kartika" pitchFamily="18" charset="0"/>
                <a:cs typeface="Kartika" pitchFamily="18" charset="0"/>
              </a:rPr>
              <a:t>Dunia yang didiami oleh kita kini nyata semakin tercemar. Pencemaran ini, akan boleh membawa kesan negatif kepada kesihatan kita </a:t>
            </a:r>
          </a:p>
        </p:txBody>
      </p:sp>
      <p:sp>
        <p:nvSpPr>
          <p:cNvPr id="7177" name="TextBox 11"/>
          <p:cNvSpPr txBox="1">
            <a:spLocks noChangeArrowheads="1"/>
          </p:cNvSpPr>
          <p:nvPr/>
        </p:nvSpPr>
        <p:spPr bwMode="auto">
          <a:xfrm>
            <a:off x="685800" y="1828800"/>
            <a:ext cx="33528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Kartika" pitchFamily="18" charset="0"/>
                <a:cs typeface="Kartika" pitchFamily="18" charset="0"/>
              </a:rPr>
              <a:t>Pertambahan aktiviti perindustrian sememangnya membawa pembangunan dan kemakmuran kepada negara. Namun, pembangunan yang kurang terancang memberi beberapa kesan sampingan terhadap persekitaran. </a:t>
            </a:r>
          </a:p>
          <a:p>
            <a:endParaRPr lang="en-US">
              <a:latin typeface="Calibri" pitchFamily="34" charset="0"/>
            </a:endParaRPr>
          </a:p>
        </p:txBody>
      </p:sp>
      <p:sp>
        <p:nvSpPr>
          <p:cNvPr id="13" name="Right Arrow 12"/>
          <p:cNvSpPr/>
          <p:nvPr/>
        </p:nvSpPr>
        <p:spPr>
          <a:xfrm rot="10800000">
            <a:off x="4267200" y="2743200"/>
            <a:ext cx="304800" cy="1524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 rot="1657581">
            <a:off x="2074863" y="4100513"/>
            <a:ext cx="304800" cy="1524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7180" name="TextBox 14"/>
          <p:cNvSpPr txBox="1">
            <a:spLocks noChangeArrowheads="1"/>
          </p:cNvSpPr>
          <p:nvPr/>
        </p:nvSpPr>
        <p:spPr bwMode="auto">
          <a:xfrm>
            <a:off x="2590800" y="4267200"/>
            <a:ext cx="38862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1B6D6B"/>
                </a:solidFill>
                <a:latin typeface="Kartika" pitchFamily="18" charset="0"/>
                <a:cs typeface="Kartika" pitchFamily="18" charset="0"/>
              </a:rPr>
              <a:t>Pencemaran alam sekitar </a:t>
            </a:r>
            <a:r>
              <a:rPr lang="en-US" sz="2400">
                <a:solidFill>
                  <a:srgbClr val="259693"/>
                </a:solidFill>
                <a:latin typeface="Kartika" pitchFamily="18" charset="0"/>
                <a:cs typeface="Kartika" pitchFamily="18" charset="0"/>
              </a:rPr>
              <a:t>merupakan masalah global yang dihadapi oleh semua negara di dunia. Hampir semua negara menjadikan pencemaran alam sekitar sebagai isu utama.</a:t>
            </a:r>
          </a:p>
          <a:p>
            <a:endParaRPr lang="en-US">
              <a:latin typeface="Calibri" pitchFamily="34" charset="0"/>
            </a:endParaRPr>
          </a:p>
        </p:txBody>
      </p:sp>
      <p:sp>
        <p:nvSpPr>
          <p:cNvPr id="17" name="Action Button: Forward or Next 16">
            <a:hlinkClick r:id="" action="ppaction://hlinkshowjump?jump=previousslide" highlightClick="1"/>
          </p:cNvPr>
          <p:cNvSpPr/>
          <p:nvPr/>
        </p:nvSpPr>
        <p:spPr>
          <a:xfrm rot="10800000">
            <a:off x="533400" y="6400800"/>
            <a:ext cx="533400" cy="204788"/>
          </a:xfrm>
          <a:prstGeom prst="actionButtonForwardNex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 Diagonal Corner Rectangle 13"/>
          <p:cNvSpPr/>
          <p:nvPr/>
        </p:nvSpPr>
        <p:spPr>
          <a:xfrm>
            <a:off x="3124200" y="1676400"/>
            <a:ext cx="2895600" cy="2057400"/>
          </a:xfrm>
          <a:prstGeom prst="round2Diag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90800" y="4267200"/>
            <a:ext cx="3962400" cy="1295400"/>
          </a:xfrm>
          <a:prstGeom prst="rect">
            <a:avLst/>
          </a:prstGeom>
          <a:solidFill>
            <a:srgbClr val="51D7D4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b="1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8196" name="Picture 3" descr="dfsf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9144000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153400" y="6400800"/>
            <a:ext cx="533400" cy="204788"/>
          </a:xfrm>
          <a:prstGeom prst="actionButtonForwardNex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990600"/>
            <a:ext cx="8763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Kartika" pitchFamily="18" charset="0"/>
                <a:cs typeface="Kartika" pitchFamily="18" charset="0"/>
              </a:rPr>
              <a:t>* </a:t>
            </a:r>
            <a:r>
              <a:rPr lang="en-US" sz="2000" dirty="0">
                <a:solidFill>
                  <a:srgbClr val="1B6D6B"/>
                </a:solidFill>
                <a:latin typeface="Kartika" pitchFamily="18" charset="0"/>
                <a:cs typeface="Kartika" pitchFamily="18" charset="0"/>
              </a:rPr>
              <a:t>Pencemaran alam sekitar 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Kartika" pitchFamily="18" charset="0"/>
                <a:cs typeface="Kartika" pitchFamily="18" charset="0"/>
              </a:rPr>
              <a:t>bermaksud perubahan secara biologi, fizik dan kimia terhadap alam sekitar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Kartika" pitchFamily="18" charset="0"/>
                <a:cs typeface="Kartika" pitchFamily="18" charset="0"/>
              </a:rPr>
              <a:t>.*</a:t>
            </a:r>
          </a:p>
        </p:txBody>
      </p:sp>
      <p:sp>
        <p:nvSpPr>
          <p:cNvPr id="8199" name="TextBox 9"/>
          <p:cNvSpPr txBox="1">
            <a:spLocks noChangeArrowheads="1"/>
          </p:cNvSpPr>
          <p:nvPr/>
        </p:nvSpPr>
        <p:spPr bwMode="auto">
          <a:xfrm>
            <a:off x="2667000" y="4419600"/>
            <a:ext cx="36576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u="sng" dirty="0" err="1">
                <a:latin typeface="Kartika" pitchFamily="18" charset="0"/>
                <a:cs typeface="Kartika" pitchFamily="18" charset="0"/>
              </a:rPr>
              <a:t>Pencemaran</a:t>
            </a:r>
            <a:r>
              <a:rPr lang="en-US" sz="2400" dirty="0">
                <a:latin typeface="Kartika" pitchFamily="18" charset="0"/>
                <a:cs typeface="Kartika" pitchFamily="18" charset="0"/>
              </a:rPr>
              <a:t> </a:t>
            </a:r>
            <a:r>
              <a:rPr lang="en-US" sz="2400" dirty="0" err="1">
                <a:latin typeface="Kartika" pitchFamily="18" charset="0"/>
                <a:cs typeface="Kartika" pitchFamily="18" charset="0"/>
              </a:rPr>
              <a:t>ini</a:t>
            </a:r>
            <a:r>
              <a:rPr lang="en-US" sz="2400" dirty="0">
                <a:latin typeface="Kartika" pitchFamily="18" charset="0"/>
                <a:cs typeface="Kartika" pitchFamily="18" charset="0"/>
              </a:rPr>
              <a:t> </a:t>
            </a:r>
            <a:r>
              <a:rPr lang="en-US" sz="2400" dirty="0" err="1">
                <a:latin typeface="Kartika" pitchFamily="18" charset="0"/>
                <a:cs typeface="Kartika" pitchFamily="18" charset="0"/>
              </a:rPr>
              <a:t>mempunyai</a:t>
            </a:r>
            <a:r>
              <a:rPr lang="en-US" sz="2400" dirty="0">
                <a:latin typeface="Kartika" pitchFamily="18" charset="0"/>
                <a:cs typeface="Kartika" pitchFamily="18" charset="0"/>
              </a:rPr>
              <a:t> </a:t>
            </a:r>
            <a:r>
              <a:rPr lang="en-US" sz="2400" dirty="0" err="1">
                <a:latin typeface="Kartika" pitchFamily="18" charset="0"/>
                <a:cs typeface="Kartika" pitchFamily="18" charset="0"/>
              </a:rPr>
              <a:t>pelbagai</a:t>
            </a:r>
            <a:r>
              <a:rPr lang="en-US" sz="2400" dirty="0">
                <a:latin typeface="Kartika" pitchFamily="18" charset="0"/>
                <a:cs typeface="Kartika" pitchFamily="18" charset="0"/>
              </a:rPr>
              <a:t> </a:t>
            </a:r>
            <a:r>
              <a:rPr lang="en-US" sz="2400" dirty="0" err="1">
                <a:latin typeface="Kartika" pitchFamily="18" charset="0"/>
                <a:cs typeface="Kartika" pitchFamily="18" charset="0"/>
              </a:rPr>
              <a:t>punca</a:t>
            </a:r>
            <a:r>
              <a:rPr lang="en-US" sz="2400" dirty="0">
                <a:latin typeface="Kartika" pitchFamily="18" charset="0"/>
                <a:cs typeface="Kartika" pitchFamily="18" charset="0"/>
              </a:rPr>
              <a:t> </a:t>
            </a:r>
            <a:r>
              <a:rPr lang="en-US" sz="2400" dirty="0" err="1">
                <a:latin typeface="Kartika" pitchFamily="18" charset="0"/>
                <a:cs typeface="Kartika" pitchFamily="18" charset="0"/>
              </a:rPr>
              <a:t>sehingga</a:t>
            </a:r>
            <a:r>
              <a:rPr lang="en-US" sz="2400" dirty="0">
                <a:latin typeface="Kartika" pitchFamily="18" charset="0"/>
                <a:cs typeface="Kartika" pitchFamily="18" charset="0"/>
              </a:rPr>
              <a:t> </a:t>
            </a:r>
            <a:r>
              <a:rPr lang="en-US" sz="2400" dirty="0" err="1">
                <a:latin typeface="Kartika" pitchFamily="18" charset="0"/>
                <a:cs typeface="Kartika" pitchFamily="18" charset="0"/>
              </a:rPr>
              <a:t>menyebabkan</a:t>
            </a:r>
            <a:r>
              <a:rPr lang="en-US" sz="2400" dirty="0">
                <a:latin typeface="Kartika" pitchFamily="18" charset="0"/>
                <a:cs typeface="Kartika" pitchFamily="18" charset="0"/>
              </a:rPr>
              <a:t> </a:t>
            </a:r>
            <a:r>
              <a:rPr lang="en-US" sz="2400" dirty="0" err="1">
                <a:latin typeface="Kartika" pitchFamily="18" charset="0"/>
                <a:cs typeface="Kartika" pitchFamily="18" charset="0"/>
              </a:rPr>
              <a:t>kawasan</a:t>
            </a:r>
            <a:r>
              <a:rPr lang="en-US" sz="2400" dirty="0">
                <a:latin typeface="Kartika" pitchFamily="18" charset="0"/>
                <a:cs typeface="Kartika" pitchFamily="18" charset="0"/>
              </a:rPr>
              <a:t> </a:t>
            </a:r>
            <a:r>
              <a:rPr lang="en-US" sz="2400" dirty="0" err="1">
                <a:latin typeface="Kartika" pitchFamily="18" charset="0"/>
                <a:cs typeface="Kartika" pitchFamily="18" charset="0"/>
              </a:rPr>
              <a:t>persekitaran</a:t>
            </a:r>
            <a:r>
              <a:rPr lang="en-US" sz="2400" dirty="0">
                <a:latin typeface="Kartika" pitchFamily="18" charset="0"/>
                <a:cs typeface="Kartika" pitchFamily="18" charset="0"/>
              </a:rPr>
              <a:t> </a:t>
            </a:r>
            <a:r>
              <a:rPr lang="en-US" sz="2400" dirty="0" err="1">
                <a:latin typeface="Kartika" pitchFamily="18" charset="0"/>
                <a:cs typeface="Kartika" pitchFamily="18" charset="0"/>
              </a:rPr>
              <a:t>tercemar</a:t>
            </a:r>
            <a:r>
              <a:rPr lang="en-US" sz="2400" dirty="0">
                <a:latin typeface="Kartika" pitchFamily="18" charset="0"/>
                <a:cs typeface="Kartika" pitchFamily="18" charset="0"/>
              </a:rPr>
              <a:t>.</a:t>
            </a:r>
          </a:p>
          <a:p>
            <a:endParaRPr lang="en-US" dirty="0">
              <a:latin typeface="Calibri" pitchFamily="34" charset="0"/>
            </a:endParaRPr>
          </a:p>
        </p:txBody>
      </p:sp>
      <p:sp>
        <p:nvSpPr>
          <p:cNvPr id="11" name="Right Arrow 10"/>
          <p:cNvSpPr/>
          <p:nvPr/>
        </p:nvSpPr>
        <p:spPr>
          <a:xfrm rot="5400000">
            <a:off x="4457700" y="3924300"/>
            <a:ext cx="304800" cy="2286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8201" name="TextBox 12"/>
          <p:cNvSpPr txBox="1">
            <a:spLocks noChangeArrowheads="1"/>
          </p:cNvSpPr>
          <p:nvPr/>
        </p:nvSpPr>
        <p:spPr bwMode="auto">
          <a:xfrm>
            <a:off x="3352800" y="1676400"/>
            <a:ext cx="25908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ms-MY" sz="2400" b="1" u="sng" dirty="0">
                <a:solidFill>
                  <a:srgbClr val="259693"/>
                </a:solidFill>
                <a:latin typeface="Kartika" pitchFamily="18" charset="0"/>
                <a:cs typeface="Kartika" pitchFamily="18" charset="0"/>
              </a:rPr>
              <a:t>Jenis-jenis Pencemaran</a:t>
            </a:r>
            <a:endParaRPr lang="en-US" sz="2400" dirty="0">
              <a:solidFill>
                <a:srgbClr val="259693"/>
              </a:solidFill>
              <a:latin typeface="Kartika" pitchFamily="18" charset="0"/>
              <a:cs typeface="Kartika" pitchFamily="18" charset="0"/>
            </a:endParaRPr>
          </a:p>
          <a:p>
            <a:r>
              <a:rPr lang="ms-MY" sz="2400" dirty="0">
                <a:solidFill>
                  <a:srgbClr val="259693"/>
                </a:solidFill>
                <a:latin typeface="Kartika" pitchFamily="18" charset="0"/>
                <a:cs typeface="Kartika" pitchFamily="18" charset="0"/>
              </a:rPr>
              <a:t>(i) Pencemaran </a:t>
            </a:r>
            <a:r>
              <a:rPr lang="ms-MY" sz="2400" dirty="0">
                <a:solidFill>
                  <a:srgbClr val="1B6D6B"/>
                </a:solidFill>
                <a:latin typeface="Kartika" pitchFamily="18" charset="0"/>
                <a:cs typeface="Kartika" pitchFamily="18" charset="0"/>
              </a:rPr>
              <a:t>Udara</a:t>
            </a:r>
            <a:endParaRPr lang="en-US" sz="2400" dirty="0">
              <a:solidFill>
                <a:srgbClr val="1B6D6B"/>
              </a:solidFill>
              <a:latin typeface="Kartika" pitchFamily="18" charset="0"/>
              <a:cs typeface="Kartika" pitchFamily="18" charset="0"/>
            </a:endParaRPr>
          </a:p>
          <a:p>
            <a:r>
              <a:rPr lang="ms-MY" sz="2400" dirty="0">
                <a:solidFill>
                  <a:srgbClr val="259693"/>
                </a:solidFill>
                <a:latin typeface="Kartika" pitchFamily="18" charset="0"/>
                <a:cs typeface="Kartika" pitchFamily="18" charset="0"/>
              </a:rPr>
              <a:t>(ii) Pencemaran </a:t>
            </a:r>
            <a:r>
              <a:rPr lang="ms-MY" sz="2400" dirty="0">
                <a:solidFill>
                  <a:srgbClr val="1B6D6B"/>
                </a:solidFill>
                <a:latin typeface="Kartika" pitchFamily="18" charset="0"/>
                <a:cs typeface="Kartika" pitchFamily="18" charset="0"/>
              </a:rPr>
              <a:t>Air </a:t>
            </a:r>
            <a:endParaRPr lang="en-US" sz="2400" dirty="0">
              <a:solidFill>
                <a:srgbClr val="1B6D6B"/>
              </a:solidFill>
              <a:latin typeface="Kartika" pitchFamily="18" charset="0"/>
              <a:cs typeface="Kartika" pitchFamily="18" charset="0"/>
            </a:endParaRPr>
          </a:p>
          <a:p>
            <a:r>
              <a:rPr lang="ms-MY" sz="2400" dirty="0">
                <a:solidFill>
                  <a:srgbClr val="259693"/>
                </a:solidFill>
                <a:latin typeface="Kartika" pitchFamily="18" charset="0"/>
                <a:cs typeface="Kartika" pitchFamily="18" charset="0"/>
              </a:rPr>
              <a:t>(iii) Pencemaran </a:t>
            </a:r>
            <a:r>
              <a:rPr lang="ms-MY" sz="2400" dirty="0">
                <a:solidFill>
                  <a:srgbClr val="1B6D6B"/>
                </a:solidFill>
                <a:latin typeface="Kartika" pitchFamily="18" charset="0"/>
                <a:cs typeface="Kartika" pitchFamily="18" charset="0"/>
              </a:rPr>
              <a:t>Bunyi</a:t>
            </a:r>
            <a:endParaRPr lang="en-US" sz="2400" dirty="0">
              <a:solidFill>
                <a:srgbClr val="1B6D6B"/>
              </a:solidFill>
              <a:latin typeface="Kartika" pitchFamily="18" charset="0"/>
              <a:cs typeface="Kartika" pitchFamily="18" charset="0"/>
            </a:endParaRPr>
          </a:p>
          <a:p>
            <a:r>
              <a:rPr lang="ms-MY" sz="2400" dirty="0">
                <a:solidFill>
                  <a:srgbClr val="259693"/>
                </a:solidFill>
                <a:latin typeface="Kartika" pitchFamily="18" charset="0"/>
                <a:cs typeface="Kartika" pitchFamily="18" charset="0"/>
              </a:rPr>
              <a:t>(iv) Pencemaran </a:t>
            </a:r>
            <a:r>
              <a:rPr lang="ms-MY" sz="2400" dirty="0">
                <a:solidFill>
                  <a:srgbClr val="1B6D6B"/>
                </a:solidFill>
                <a:latin typeface="Kartika" pitchFamily="18" charset="0"/>
                <a:cs typeface="Kartika" pitchFamily="18" charset="0"/>
              </a:rPr>
              <a:t>Tanah</a:t>
            </a:r>
            <a:endParaRPr lang="en-US" sz="2400" dirty="0">
              <a:solidFill>
                <a:srgbClr val="1B6D6B"/>
              </a:solidFill>
              <a:latin typeface="Kartika" pitchFamily="18" charset="0"/>
              <a:cs typeface="Kartika" pitchFamily="18" charset="0"/>
            </a:endParaRPr>
          </a:p>
          <a:p>
            <a:endParaRPr lang="en-US" dirty="0">
              <a:solidFill>
                <a:srgbClr val="33CCCC"/>
              </a:solidFill>
              <a:latin typeface="Calibri" pitchFamily="34" charset="0"/>
            </a:endParaRPr>
          </a:p>
        </p:txBody>
      </p:sp>
      <p:sp>
        <p:nvSpPr>
          <p:cNvPr id="15" name="Action Button: Forward or Next 14">
            <a:hlinkClick r:id="" action="ppaction://hlinkshowjump?jump=previousslide" highlightClick="1"/>
          </p:cNvPr>
          <p:cNvSpPr/>
          <p:nvPr/>
        </p:nvSpPr>
        <p:spPr>
          <a:xfrm rot="10800000">
            <a:off x="533400" y="6400800"/>
            <a:ext cx="533400" cy="204788"/>
          </a:xfrm>
          <a:prstGeom prst="actionButtonForwardNex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dfsf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9144000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153400" y="6400800"/>
            <a:ext cx="533400" cy="204788"/>
          </a:xfrm>
          <a:prstGeom prst="actionButtonForwardNex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0" y="990600"/>
            <a:ext cx="48768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Monotype Corsiva" pitchFamily="66" charset="0"/>
              </a:rPr>
              <a:t>Pencemaran Alam Sekitar</a:t>
            </a:r>
          </a:p>
        </p:txBody>
      </p:sp>
      <p:pic>
        <p:nvPicPr>
          <p:cNvPr id="8" name="Picture 7" descr="Pollution_Whirl_by_Phroneo.jpg"/>
          <p:cNvPicPr>
            <a:picLocks noChangeAspect="1"/>
          </p:cNvPicPr>
          <p:nvPr/>
        </p:nvPicPr>
        <p:blipFill>
          <a:blip r:embed="rId3"/>
          <a:srcRect r="2857" b="4762"/>
          <a:stretch>
            <a:fillRect/>
          </a:stretch>
        </p:blipFill>
        <p:spPr>
          <a:xfrm rot="21406216">
            <a:off x="284334" y="1829787"/>
            <a:ext cx="2798064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1.bmp"/>
          <p:cNvPicPr>
            <a:picLocks noChangeAspect="1"/>
          </p:cNvPicPr>
          <p:nvPr/>
        </p:nvPicPr>
        <p:blipFill>
          <a:blip r:embed="rId4"/>
          <a:srcRect l="2667" t="4444" r="1333" b="2222"/>
          <a:stretch>
            <a:fillRect/>
          </a:stretch>
        </p:blipFill>
        <p:spPr>
          <a:xfrm>
            <a:off x="3352800" y="3505200"/>
            <a:ext cx="2438400" cy="142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Focus_on_nature_by_Darkbluespace.jpg"/>
          <p:cNvPicPr>
            <a:picLocks noChangeAspect="1"/>
          </p:cNvPicPr>
          <p:nvPr/>
        </p:nvPicPr>
        <p:blipFill>
          <a:blip r:embed="rId5"/>
          <a:srcRect l="2861" t="2108" r="2711" b="3765"/>
          <a:stretch>
            <a:fillRect/>
          </a:stretch>
        </p:blipFill>
        <p:spPr>
          <a:xfrm rot="21199955">
            <a:off x="854807" y="4165453"/>
            <a:ext cx="2286000" cy="1731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4" descr="http://rds.yahoo.com/_ylt=A9iby6Da89dGgs8AB3ejzbkF/SIG=12d769g0u/EXP=1188644186/**http%3A/www.islamhadhari.net/v2/wacana/gambar/image00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14673">
            <a:off x="6075549" y="1912473"/>
            <a:ext cx="2740049" cy="1872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6" descr="http://rds.yahoo.com/_ylt=A9iby6Ky8tdGF24AzRqjzbkF/SIG=1358nogsk/EXP=1188643890/**http%3A/www.tempointeraktif.com/hg/photostock/2004/12/14/s_R1a47301_high_thumb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76600" y="4953000"/>
            <a:ext cx="2575292" cy="1716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 descr="3.bmp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00400" y="1676400"/>
            <a:ext cx="2857500" cy="1714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 descr="2.bmp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13671">
            <a:off x="5969190" y="4276381"/>
            <a:ext cx="2286000" cy="1538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Action Button: Forward or Next 14">
            <a:hlinkClick r:id="" action="ppaction://hlinkshowjump?jump=previousslide" highlightClick="1"/>
          </p:cNvPr>
          <p:cNvSpPr/>
          <p:nvPr/>
        </p:nvSpPr>
        <p:spPr>
          <a:xfrm rot="10800000">
            <a:off x="533400" y="6400800"/>
            <a:ext cx="533400" cy="204788"/>
          </a:xfrm>
          <a:prstGeom prst="actionButtonForwardNex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isplay 8"/>
          <p:cNvSpPr/>
          <p:nvPr/>
        </p:nvSpPr>
        <p:spPr>
          <a:xfrm rot="16200000">
            <a:off x="3543300" y="495300"/>
            <a:ext cx="1905000" cy="6248400"/>
          </a:xfrm>
          <a:prstGeom prst="flowChartDisplay">
            <a:avLst/>
          </a:prstGeom>
          <a:solidFill>
            <a:srgbClr val="51D7D4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243" name="Picture 3" descr="dfsf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9144000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153400" y="6400800"/>
            <a:ext cx="533400" cy="204788"/>
          </a:xfrm>
          <a:prstGeom prst="actionButtonForwardNex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1200" y="990600"/>
            <a:ext cx="49530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bg1">
                    <a:lumMod val="50000"/>
                  </a:schemeClr>
                </a:solidFill>
                <a:latin typeface="Monotype Corsiva" pitchFamily="66" charset="0"/>
              </a:rPr>
              <a:t>Punca-punca Pencemaran</a:t>
            </a:r>
          </a:p>
        </p:txBody>
      </p:sp>
      <p:sp>
        <p:nvSpPr>
          <p:cNvPr id="10246" name="TextBox 7"/>
          <p:cNvSpPr txBox="1">
            <a:spLocks noChangeArrowheads="1"/>
          </p:cNvSpPr>
          <p:nvPr/>
        </p:nvSpPr>
        <p:spPr bwMode="auto">
          <a:xfrm>
            <a:off x="1600200" y="2819400"/>
            <a:ext cx="5943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ms-MY" sz="2400">
                <a:solidFill>
                  <a:schemeClr val="bg1"/>
                </a:solidFill>
                <a:latin typeface="Kartika" pitchFamily="18" charset="0"/>
                <a:cs typeface="Kartika" pitchFamily="18" charset="0"/>
              </a:rPr>
              <a:t>Kemusnahan alam sekitar diakibatkan oleh pelbagai pihak. Sektor perindustrian dan sektor pertanian yang merupakan sektor terpenting di negara kita turut menyumbang dalam kemusnahan alam sekitar.</a:t>
            </a:r>
            <a:endParaRPr lang="en-US" sz="2400">
              <a:solidFill>
                <a:schemeClr val="bg1"/>
              </a:solidFill>
              <a:latin typeface="Kartika" pitchFamily="18" charset="0"/>
              <a:cs typeface="Kartika" pitchFamily="18" charset="0"/>
            </a:endParaRPr>
          </a:p>
        </p:txBody>
      </p:sp>
      <p:sp>
        <p:nvSpPr>
          <p:cNvPr id="16" name="Action Button: Forward or Next 15">
            <a:hlinkClick r:id="" action="ppaction://hlinkshowjump?jump=previousslide" highlightClick="1"/>
          </p:cNvPr>
          <p:cNvSpPr/>
          <p:nvPr/>
        </p:nvSpPr>
        <p:spPr>
          <a:xfrm rot="10800000">
            <a:off x="533400" y="6400800"/>
            <a:ext cx="533400" cy="204788"/>
          </a:xfrm>
          <a:prstGeom prst="actionButtonForwardNex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481</TotalTime>
  <Words>402</Words>
  <Application>Microsoft Office PowerPoint</Application>
  <PresentationFormat>On-screen Show (4:3)</PresentationFormat>
  <Paragraphs>65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SABAH INSTITUT OF ART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SIA</dc:creator>
  <cp:lastModifiedBy>Preloaded User</cp:lastModifiedBy>
  <cp:revision>60</cp:revision>
  <dcterms:created xsi:type="dcterms:W3CDTF">2007-09-02T13:31:59Z</dcterms:created>
  <dcterms:modified xsi:type="dcterms:W3CDTF">2011-08-04T06:52:25Z</dcterms:modified>
</cp:coreProperties>
</file>